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5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7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8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0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1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2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3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4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5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60" r:id="rId3"/>
    <p:sldId id="258" r:id="rId4"/>
    <p:sldId id="259" r:id="rId5"/>
    <p:sldId id="276" r:id="rId6"/>
    <p:sldId id="291" r:id="rId7"/>
    <p:sldId id="262" r:id="rId8"/>
    <p:sldId id="267" r:id="rId9"/>
    <p:sldId id="263" r:id="rId10"/>
    <p:sldId id="270" r:id="rId11"/>
    <p:sldId id="292" r:id="rId12"/>
    <p:sldId id="295" r:id="rId13"/>
    <p:sldId id="296" r:id="rId14"/>
    <p:sldId id="297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74" r:id="rId34"/>
    <p:sldId id="285" r:id="rId35"/>
    <p:sldId id="28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4">
          <p15:clr>
            <a:srgbClr val="A4A3A4"/>
          </p15:clr>
        </p15:guide>
        <p15:guide id="2" orient="horz" pos="3158">
          <p15:clr>
            <a:srgbClr val="A4A3A4"/>
          </p15:clr>
        </p15:guide>
        <p15:guide id="3" orient="horz" pos="4012">
          <p15:clr>
            <a:srgbClr val="A4A3A4"/>
          </p15:clr>
        </p15:guide>
        <p15:guide id="4" orient="horz" pos="847">
          <p15:clr>
            <a:srgbClr val="A4A3A4"/>
          </p15:clr>
        </p15:guide>
        <p15:guide id="5" orient="horz" pos="1373">
          <p15:clr>
            <a:srgbClr val="A4A3A4"/>
          </p15:clr>
        </p15:guide>
        <p15:guide id="6" orient="horz" pos="3716">
          <p15:clr>
            <a:srgbClr val="A4A3A4"/>
          </p15:clr>
        </p15:guide>
        <p15:guide id="7" pos="3840">
          <p15:clr>
            <a:srgbClr val="A4A3A4"/>
          </p15:clr>
        </p15:guide>
        <p15:guide id="8" pos="7075">
          <p15:clr>
            <a:srgbClr val="A4A3A4"/>
          </p15:clr>
        </p15:guide>
        <p15:guide id="9" pos="6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64E"/>
    <a:srgbClr val="C4EA4A"/>
    <a:srgbClr val="CCF058"/>
    <a:srgbClr val="51C4C7"/>
    <a:srgbClr val="96A1A6"/>
    <a:srgbClr val="ECF0F1"/>
    <a:srgbClr val="DBF977"/>
    <a:srgbClr val="9AEB72"/>
    <a:srgbClr val="9DACB3"/>
    <a:srgbClr val="A5B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84"/>
      </p:cViewPr>
      <p:guideLst>
        <p:guide orient="horz" pos="2724"/>
        <p:guide orient="horz" pos="3158"/>
        <p:guide orient="horz" pos="4012"/>
        <p:guide orient="horz" pos="847"/>
        <p:guide orient="horz" pos="1373"/>
        <p:guide orient="horz" pos="3716"/>
        <p:guide pos="3840"/>
        <p:guide pos="7075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0947A-5D7E-4EE2-BD79-F3AAC21C9674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01268-31D5-46AE-9B32-78742CA2B2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79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983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5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37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164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454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001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7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59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092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85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48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987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5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163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65390-EF36-4BA7-A577-E77562E1E13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46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CFC27-049B-43F8-9B0B-90E6D9C439AC}" type="datetimeFigureOut">
              <a:rPr lang="zh-CN" altLang="en-US" smtClean="0"/>
              <a:t>2018-5-14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D86A2-184F-4A14-B841-A667E9A8D3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2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image" Target="../media/image2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image" Target="../media/image24.png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image" Target="../media/image25.png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26.png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10" Type="http://schemas.openxmlformats.org/officeDocument/2006/relationships/image" Target="../media/image27.png"/><Relationship Id="rId4" Type="http://schemas.openxmlformats.org/officeDocument/2006/relationships/tags" Target="../tags/tag69.xml"/><Relationship Id="rId9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../media/image28.png"/><Relationship Id="rId4" Type="http://schemas.openxmlformats.org/officeDocument/2006/relationships/tags" Target="../tags/tag76.xml"/><Relationship Id="rId9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10" Type="http://schemas.openxmlformats.org/officeDocument/2006/relationships/image" Target="../media/image29.png"/><Relationship Id="rId4" Type="http://schemas.openxmlformats.org/officeDocument/2006/relationships/tags" Target="../tags/tag83.xml"/><Relationship Id="rId9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2" Type="http://schemas.openxmlformats.org/officeDocument/2006/relationships/tags" Target="../tags/tag88.xml"/><Relationship Id="rId16" Type="http://schemas.openxmlformats.org/officeDocument/2006/relationships/tags" Target="../tags/tag102.xml"/><Relationship Id="rId20" Type="http://schemas.openxmlformats.org/officeDocument/2006/relationships/image" Target="../media/image30.png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tags" Target="../tags/tag101.xml"/><Relationship Id="rId10" Type="http://schemas.openxmlformats.org/officeDocument/2006/relationships/tags" Target="../tags/tag96.xml"/><Relationship Id="rId19" Type="http://schemas.openxmlformats.org/officeDocument/2006/relationships/notesSlide" Target="../notesSlides/notesSlide9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10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11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12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30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35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40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25" y="1474178"/>
            <a:ext cx="9394750" cy="483454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702479" y="2489875"/>
            <a:ext cx="4787042" cy="1868898"/>
            <a:chOff x="3680304" y="2144581"/>
            <a:chExt cx="4787042" cy="1868898"/>
          </a:xfrm>
        </p:grpSpPr>
        <p:grpSp>
          <p:nvGrpSpPr>
            <p:cNvPr id="8" name="组合 7"/>
            <p:cNvGrpSpPr/>
            <p:nvPr/>
          </p:nvGrpSpPr>
          <p:grpSpPr>
            <a:xfrm>
              <a:off x="3905738" y="2144581"/>
              <a:ext cx="4561608" cy="1868898"/>
              <a:chOff x="3905738" y="2144581"/>
              <a:chExt cx="4561608" cy="186889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3905738" y="2414758"/>
                <a:ext cx="456160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8000" b="1" spc="-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8000" b="1" spc="-100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Git</a:t>
                </a:r>
                <a:endParaRPr lang="zh-CN" altLang="en-US" sz="8000" b="1" spc="-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4071590" y="3630121"/>
                <a:ext cx="42734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4028447" y="2530664"/>
                <a:ext cx="4273448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文本框 1"/>
              <p:cNvSpPr txBox="1"/>
              <p:nvPr/>
            </p:nvSpPr>
            <p:spPr>
              <a:xfrm>
                <a:off x="4104047" y="2144581"/>
                <a:ext cx="4230305" cy="417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4049818" y="3644147"/>
                <a:ext cx="4273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团队协作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0304" y="2195441"/>
              <a:ext cx="203200" cy="698500"/>
              <a:chOff x="3187700" y="1155700"/>
              <a:chExt cx="203200" cy="69850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187700" y="1155700"/>
                <a:ext cx="203200" cy="203200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187700" y="1403350"/>
                <a:ext cx="203200" cy="203200"/>
              </a:xfrm>
              <a:prstGeom prst="ellipse">
                <a:avLst/>
              </a:prstGeom>
              <a:solidFill>
                <a:srgbClr val="9AEB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187700" y="1651000"/>
                <a:ext cx="203200" cy="203200"/>
              </a:xfrm>
              <a:prstGeom prst="ellipse">
                <a:avLst/>
              </a:prstGeom>
              <a:solidFill>
                <a:srgbClr val="C2E6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031160" y="2246539"/>
            <a:ext cx="1795071" cy="1795071"/>
          </a:xfrm>
          <a:prstGeom prst="ellipse">
            <a:avLst/>
          </a:pr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--global</a:t>
            </a:r>
          </a:p>
        </p:txBody>
      </p:sp>
      <p:sp>
        <p:nvSpPr>
          <p:cNvPr id="26" name="椭圆 25"/>
          <p:cNvSpPr/>
          <p:nvPr/>
        </p:nvSpPr>
        <p:spPr>
          <a:xfrm>
            <a:off x="4325568" y="3388549"/>
            <a:ext cx="1795071" cy="1795071"/>
          </a:xfrm>
          <a:prstGeom prst="ellipse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弧形 27"/>
          <p:cNvSpPr/>
          <p:nvPr/>
        </p:nvSpPr>
        <p:spPr>
          <a:xfrm rot="2107923" flipH="1">
            <a:off x="6558044" y="2095871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弧形 28"/>
          <p:cNvSpPr/>
          <p:nvPr/>
        </p:nvSpPr>
        <p:spPr>
          <a:xfrm rot="19492077">
            <a:off x="2998995" y="2993407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8015" y="177355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、设置全局变量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888003" y="2735186"/>
            <a:ext cx="2620645" cy="1236980"/>
            <a:chOff x="8262341" y="1773238"/>
            <a:chExt cx="2620645" cy="1236980"/>
          </a:xfrm>
        </p:grpSpPr>
        <p:sp>
          <p:nvSpPr>
            <p:cNvPr id="35" name="文本框 34"/>
            <p:cNvSpPr txBox="1"/>
            <p:nvPr/>
          </p:nvSpPr>
          <p:spPr>
            <a:xfrm>
              <a:off x="8617941" y="1773238"/>
              <a:ext cx="22650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、安装</a:t>
              </a: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 Bash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262341" y="2088198"/>
              <a:ext cx="249999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此软件安装成功即代表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安装成功。方便在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上使用命令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0" y="3696970"/>
            <a:ext cx="1137285" cy="1106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31735" y="2246630"/>
            <a:ext cx="46050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、打开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Bash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命令窗口</a:t>
            </a:r>
          </a:p>
          <a:p>
            <a:pPr algn="just"/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、输入如下命令</a:t>
            </a: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因为Git是分布式版本控制系统，所以，每个机器都必须自报家门：你的名字和Email地址</a:t>
            </a:r>
          </a:p>
          <a:p>
            <a:pPr algn="just"/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1">
                <a:solidFill>
                  <a:srgbClr val="FF0000"/>
                </a:solidFill>
              </a:rPr>
              <a:t>注意：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config命令的--global参数，用了这个参数，表示你这台机器上所有的Git仓库都会使用这个配置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735" y="2849880"/>
            <a:ext cx="4400550" cy="588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</a:p>
        </p:txBody>
      </p:sp>
      <p:sp>
        <p:nvSpPr>
          <p:cNvPr id="4" name="矩形 3"/>
          <p:cNvSpPr/>
          <p:nvPr/>
        </p:nvSpPr>
        <p:spPr>
          <a:xfrm>
            <a:off x="4227830" y="1344930"/>
            <a:ext cx="3462655" cy="83566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19980" y="1532890"/>
            <a:ext cx="2229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什么是版本库？</a:t>
            </a:r>
          </a:p>
        </p:txBody>
      </p:sp>
      <p:sp>
        <p:nvSpPr>
          <p:cNvPr id="10" name="矩形 9"/>
          <p:cNvSpPr/>
          <p:nvPr/>
        </p:nvSpPr>
        <p:spPr>
          <a:xfrm>
            <a:off x="2066290" y="2522220"/>
            <a:ext cx="8107680" cy="367284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99030" y="2697480"/>
            <a:ext cx="73933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版本库又名仓库，英文名repository，你可以简单理解成一个目录，这个目录里面的所有文件都可以被Git管理起来，每个文件的修改、删除，Git都能跟踪，以便任何时刻都可以追踪历史，或者在将来某个时刻可以“还原”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</a:p>
        </p:txBody>
      </p:sp>
      <p:sp>
        <p:nvSpPr>
          <p:cNvPr id="4" name="矩形 3"/>
          <p:cNvSpPr/>
          <p:nvPr/>
        </p:nvSpPr>
        <p:spPr>
          <a:xfrm>
            <a:off x="756285" y="1532890"/>
            <a:ext cx="1817370" cy="64770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626870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实战演练</a:t>
            </a:r>
          </a:p>
        </p:txBody>
      </p:sp>
      <p:sp>
        <p:nvSpPr>
          <p:cNvPr id="10" name="矩形 9"/>
          <p:cNvSpPr/>
          <p:nvPr/>
        </p:nvSpPr>
        <p:spPr>
          <a:xfrm>
            <a:off x="596900" y="2355215"/>
            <a:ext cx="3733800" cy="383984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6900" y="2355215"/>
            <a:ext cx="3629660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、进入到</a:t>
            </a:r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D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盘</a:t>
            </a:r>
          </a:p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、创建一个目录</a:t>
            </a:r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gitstudy</a:t>
            </a:r>
          </a:p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、进入到此目录</a:t>
            </a:r>
          </a:p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</a:t>
            </a:r>
            <a:r>
              <a:rPr lang="zh-CN" altLang="en-US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、初始化</a:t>
            </a:r>
            <a:r>
              <a:rPr lang="en-US" altLang="zh-CN" sz="32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Git</a:t>
            </a:r>
            <a:endParaRPr lang="en-US" altLang="zh-CN" sz="32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git init命令把这个目录变成Git可以管理的仓库</a:t>
            </a: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多了一个.git的目录，这个目录是Git来跟踪管理版本库的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10" y="1007745"/>
            <a:ext cx="7632065" cy="5292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把文件放入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4" name="矩形 3"/>
          <p:cNvSpPr/>
          <p:nvPr/>
        </p:nvSpPr>
        <p:spPr>
          <a:xfrm>
            <a:off x="756285" y="1532890"/>
            <a:ext cx="1817370" cy="64770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626870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实战演练</a:t>
            </a:r>
          </a:p>
        </p:txBody>
      </p:sp>
      <p:sp>
        <p:nvSpPr>
          <p:cNvPr id="10" name="矩形 9"/>
          <p:cNvSpPr/>
          <p:nvPr/>
        </p:nvSpPr>
        <p:spPr>
          <a:xfrm>
            <a:off x="596900" y="2355215"/>
            <a:ext cx="3733800" cy="383984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6900" y="2355215"/>
            <a:ext cx="3629660" cy="436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</a:t>
            </a:r>
            <a:r>
              <a:rPr 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直接复制粘贴或者</a:t>
            </a:r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Linux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命令创建文件</a:t>
            </a:r>
          </a:p>
          <a:p>
            <a:pPr algn="l"/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windows 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文本编辑每个文件开头添加了0xefbbbf（十六进制）的字符，你会遇到很多不可思议的问题，比如，网页第一行可能会显示一个“?”</a:t>
            </a:r>
            <a:endParaRPr lang="zh-CN" altLang="en-US" sz="28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</a:t>
            </a:r>
            <a:r>
              <a:rPr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git add告诉Git，把文件添加到仓库</a:t>
            </a:r>
          </a:p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、git commit告诉Git，把文件提交到仓库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060" y="1294130"/>
            <a:ext cx="7769225" cy="4900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工作区版本库结构图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" y="1440180"/>
            <a:ext cx="8702040" cy="4695825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9677400" y="1345565"/>
            <a:ext cx="2286000" cy="4704715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677400" y="1526540"/>
            <a:ext cx="2360930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工作区：</a:t>
            </a:r>
          </a:p>
          <a:p>
            <a:r>
              <a:rPr lang="zh-CN" altLang="en-US"/>
              <a:t>就是</a:t>
            </a:r>
            <a:r>
              <a:rPr lang="en-US" altLang="zh-CN"/>
              <a:t>window</a:t>
            </a:r>
            <a:r>
              <a:rPr lang="zh-CN" altLang="en-US"/>
              <a:t>上可见的</a:t>
            </a:r>
          </a:p>
          <a:p>
            <a:r>
              <a:rPr lang="zh-CN" altLang="en-US"/>
              <a:t>目录</a:t>
            </a:r>
          </a:p>
          <a:p>
            <a:endParaRPr lang="zh-CN" altLang="en-US"/>
          </a:p>
          <a:p>
            <a:r>
              <a:rPr lang="zh-CN" altLang="en-US"/>
              <a:t>版本库：</a:t>
            </a:r>
          </a:p>
          <a:p>
            <a:r>
              <a:rPr lang="zh-CN" altLang="en-US"/>
              <a:t>初始化时多出来的隐</a:t>
            </a:r>
          </a:p>
          <a:p>
            <a:r>
              <a:rPr lang="zh-CN" altLang="en-US"/>
              <a:t>藏的目录</a:t>
            </a:r>
            <a:r>
              <a:rPr lang="en-US" altLang="zh-CN"/>
              <a:t>git</a:t>
            </a:r>
          </a:p>
          <a:p>
            <a:endParaRPr lang="en-US" altLang="zh-CN"/>
          </a:p>
          <a:p>
            <a:r>
              <a:rPr lang="en-US" altLang="zh-CN"/>
              <a:t>state:</a:t>
            </a:r>
          </a:p>
          <a:p>
            <a:r>
              <a:rPr lang="zh-CN" altLang="en-US"/>
              <a:t>版本库里的暂存区，</a:t>
            </a:r>
          </a:p>
          <a:p>
            <a:r>
              <a:rPr lang="en-US" altLang="zh-CN"/>
              <a:t>add</a:t>
            </a:r>
            <a:r>
              <a:rPr lang="zh-CN" altLang="en-US"/>
              <a:t>操作讲工作区的文</a:t>
            </a:r>
          </a:p>
          <a:p>
            <a:r>
              <a:rPr lang="zh-CN" altLang="en-US"/>
              <a:t>件放入暂存区</a:t>
            </a:r>
          </a:p>
          <a:p>
            <a:r>
              <a:rPr lang="en-US" altLang="zh-CN"/>
              <a:t>master:</a:t>
            </a:r>
          </a:p>
          <a:p>
            <a:r>
              <a:rPr lang="zh-CN" altLang="en-US"/>
              <a:t>分支，</a:t>
            </a:r>
            <a:r>
              <a:rPr lang="en-US" altLang="zh-CN"/>
              <a:t>commit</a:t>
            </a:r>
            <a:r>
              <a:rPr lang="zh-CN" altLang="en-US"/>
              <a:t>命令将</a:t>
            </a:r>
          </a:p>
          <a:p>
            <a:r>
              <a:rPr lang="zh-CN" altLang="en-US"/>
              <a:t>文件由暂存区移到当</a:t>
            </a:r>
          </a:p>
          <a:p>
            <a:r>
              <a:rPr lang="zh-CN" altLang="en-US"/>
              <a:t>前分支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0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1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status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2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2027025"/>
            <a:ext cx="2569108" cy="434756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查看仓库当前的状态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7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8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diff</a:t>
              </a:r>
              <a:endParaRPr lang="en-US" altLang="zh-CN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9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9" name="矩形 58"/>
          <p:cNvSpPr/>
          <p:nvPr>
            <p:custDataLst>
              <p:tags r:id="rId5"/>
            </p:custDataLst>
          </p:nvPr>
        </p:nvSpPr>
        <p:spPr>
          <a:xfrm>
            <a:off x="3440214" y="3425854"/>
            <a:ext cx="1846680" cy="439673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查看冲突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6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2400" kern="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常用命令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9853" y="1788893"/>
            <a:ext cx="6228571" cy="3428571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 rot="519590">
            <a:off x="5014752" y="1980698"/>
            <a:ext cx="781397" cy="926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4538404" y="3532909"/>
            <a:ext cx="1118524" cy="14378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923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status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2027025"/>
            <a:ext cx="2569108" cy="434756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查看仓库当前的状态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1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1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4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add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1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59" name="矩形 58"/>
          <p:cNvSpPr/>
          <p:nvPr>
            <p:custDataLst>
              <p:tags r:id="rId5"/>
            </p:custDataLst>
          </p:nvPr>
        </p:nvSpPr>
        <p:spPr>
          <a:xfrm>
            <a:off x="3440214" y="4694727"/>
            <a:ext cx="2370382" cy="547630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把修改过的文件提交到到仓库的当前分支上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6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dirty="0" err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Add,commit,status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01524" y="1440350"/>
            <a:ext cx="6190476" cy="5161905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7"/>
            </p:custDataLst>
          </p:nvPr>
        </p:nvGrpSpPr>
        <p:grpSpPr>
          <a:xfrm>
            <a:off x="2058352" y="4452816"/>
            <a:ext cx="1381862" cy="1085850"/>
            <a:chOff x="1358900" y="2012100"/>
            <a:chExt cx="1381862" cy="1085850"/>
          </a:xfrm>
        </p:grpSpPr>
        <p:sp>
          <p:nvSpPr>
            <p:cNvPr id="24" name="任意多边形 23"/>
            <p:cNvSpPr/>
            <p:nvPr>
              <p:custDataLst>
                <p:tags r:id="rId9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>
              <p:custDataLst>
                <p:tags r:id="rId10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1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1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commit</a:t>
              </a:r>
              <a:endParaRPr lang="en-US" altLang="zh-CN" sz="11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6" name="圆角矩形 25"/>
            <p:cNvSpPr/>
            <p:nvPr>
              <p:custDataLst>
                <p:tags r:id="rId11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03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3592614" y="3578254"/>
            <a:ext cx="2370382" cy="547630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把修改过的文件添加到仓库的暂存区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53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0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1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log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2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2027025"/>
            <a:ext cx="2569108" cy="434756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/>
              <a:t>显示从最近到最远的提交日志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7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8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4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reset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9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dirty="0" err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Log,reset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3592614" y="3578254"/>
            <a:ext cx="2370382" cy="547630"/>
          </a:xfrm>
          <a:prstGeom prst="rect">
            <a:avLst/>
          </a:prstGeom>
        </p:spPr>
        <p:txBody>
          <a:bodyPr wrap="square" anchor="ctr" anchorCtr="0">
            <a:normAutofit fontScale="4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 err="1" smtClean="0">
                <a:sym typeface="Arial" panose="020B0604020202020204" pitchFamily="34" charset="0"/>
              </a:rPr>
              <a:t>Git</a:t>
            </a:r>
            <a:r>
              <a:rPr lang="en-US" altLang="zh-CN" kern="0" dirty="0" smtClean="0">
                <a:sym typeface="Arial" panose="020B0604020202020204" pitchFamily="34" charset="0"/>
              </a:rPr>
              <a:t> reset –hard HEAD^</a:t>
            </a:r>
          </a:p>
          <a:p>
            <a:pPr algn="just">
              <a:lnSpc>
                <a:spcPct val="120000"/>
              </a:lnSpc>
            </a:pPr>
            <a:r>
              <a:rPr lang="zh-CN" altLang="en-US" kern="0" dirty="0">
                <a:sym typeface="Arial" panose="020B0604020202020204" pitchFamily="34" charset="0"/>
              </a:rPr>
              <a:t>一</a:t>
            </a:r>
            <a:r>
              <a:rPr lang="zh-CN" altLang="en-US" kern="0" dirty="0" smtClean="0">
                <a:sym typeface="Arial" panose="020B0604020202020204" pitchFamily="34" charset="0"/>
              </a:rPr>
              <a:t>个</a:t>
            </a:r>
            <a:r>
              <a:rPr lang="en-US" altLang="zh-CN" kern="0" dirty="0" smtClean="0">
                <a:sym typeface="Arial" panose="020B0604020202020204" pitchFamily="34" charset="0"/>
              </a:rPr>
              <a:t>^</a:t>
            </a:r>
            <a:r>
              <a:rPr lang="zh-CN" altLang="en-US" kern="0" dirty="0" smtClean="0">
                <a:sym typeface="Arial" panose="020B0604020202020204" pitchFamily="34" charset="0"/>
              </a:rPr>
              <a:t>代表一个版本，这个命令即回到上一个版本，</a:t>
            </a:r>
            <a:r>
              <a:rPr lang="en-US" altLang="zh-CN" kern="0" dirty="0" smtClean="0">
                <a:sym typeface="Arial" panose="020B0604020202020204" pitchFamily="34" charset="0"/>
              </a:rPr>
              <a:t>^^</a:t>
            </a:r>
            <a:r>
              <a:rPr lang="zh-CN" altLang="en-US" kern="0" dirty="0" smtClean="0">
                <a:sym typeface="Arial" panose="020B0604020202020204" pitchFamily="34" charset="0"/>
              </a:rPr>
              <a:t>即回到上上个版本，</a:t>
            </a:r>
            <a:r>
              <a:rPr lang="en-US" altLang="zh-CN" kern="0" dirty="0" smtClean="0">
                <a:sym typeface="Arial" panose="020B0604020202020204" pitchFamily="34" charset="0"/>
              </a:rPr>
              <a:t>HEAD~100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5396" y="1366293"/>
            <a:ext cx="5428571" cy="50380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604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0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1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log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2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2027025"/>
            <a:ext cx="2569108" cy="434756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/>
              <a:t>显示从最近到最远的提交日志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7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8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4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reset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9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dirty="0" err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Log,reset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回退版本实战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3592614" y="3578254"/>
            <a:ext cx="2370382" cy="547630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kern="0" dirty="0" err="1" smtClean="0">
                <a:sym typeface="Arial" panose="020B0604020202020204" pitchFamily="34" charset="0"/>
              </a:rPr>
              <a:t>Git</a:t>
            </a:r>
            <a:r>
              <a:rPr lang="en-US" altLang="zh-CN" kern="0" dirty="0" smtClean="0">
                <a:sym typeface="Arial" panose="020B0604020202020204" pitchFamily="34" charset="0"/>
              </a:rPr>
              <a:t> reset –hard e489955</a:t>
            </a:r>
          </a:p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通过</a:t>
            </a:r>
            <a:r>
              <a:rPr lang="en-US" altLang="zh-CN" kern="0" dirty="0" err="1" smtClean="0">
                <a:sym typeface="Arial" panose="020B0604020202020204" pitchFamily="34" charset="0"/>
              </a:rPr>
              <a:t>commitid</a:t>
            </a:r>
            <a:r>
              <a:rPr lang="en-US" altLang="zh-CN" kern="0" dirty="0" smtClean="0">
                <a:sym typeface="Arial" panose="020B0604020202020204" pitchFamily="34" charset="0"/>
              </a:rPr>
              <a:t> </a:t>
            </a:r>
            <a:r>
              <a:rPr lang="zh-CN" altLang="en-US" kern="0" dirty="0" smtClean="0">
                <a:sym typeface="Arial" panose="020B0604020202020204" pitchFamily="34" charset="0"/>
              </a:rPr>
              <a:t>指定</a:t>
            </a:r>
            <a:r>
              <a:rPr lang="zh-CN" altLang="en-US" kern="0" dirty="0" smtClean="0">
                <a:solidFill>
                  <a:srgbClr val="FF0000"/>
                </a:solidFill>
                <a:sym typeface="Arial" panose="020B0604020202020204" pitchFamily="34" charset="0"/>
              </a:rPr>
              <a:t>回退版本</a:t>
            </a:r>
            <a:endParaRPr lang="zh-CN" altLang="en-US" dirty="0">
              <a:solidFill>
                <a:srgbClr val="FF0000"/>
              </a:solidFill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2996" y="1440350"/>
            <a:ext cx="5904762" cy="45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4800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0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1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log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2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1846254"/>
            <a:ext cx="2569108" cy="747317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/>
              <a:t>查看提交历史，命令显示从最近到最远的提交</a:t>
            </a:r>
            <a:r>
              <a:rPr lang="zh-CN" altLang="en-US" dirty="0" smtClean="0"/>
              <a:t>日志</a:t>
            </a:r>
            <a:r>
              <a:rPr lang="en-US" altLang="zh-CN" dirty="0" smtClean="0"/>
              <a:t>,</a:t>
            </a:r>
            <a:r>
              <a:rPr lang="zh-CN" altLang="en-US" dirty="0"/>
              <a:t>以便确定要回退到哪个版本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7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8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4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</a:t>
              </a:r>
              <a:r>
                <a:rPr lang="en-US" altLang="zh-CN" sz="14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reflog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9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dirty="0" err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Log,reflog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3592614" y="3129691"/>
            <a:ext cx="2370382" cy="996193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>
                <a:sym typeface="Arial" panose="020B0604020202020204" pitchFamily="34" charset="0"/>
              </a:rPr>
              <a:t>查看命令历史，命令用于记录每次操作命令，用这么命令可以查找</a:t>
            </a:r>
            <a:r>
              <a:rPr lang="en-US" altLang="zh-CN" kern="0" dirty="0">
                <a:sym typeface="Arial" panose="020B0604020202020204" pitchFamily="34" charset="0"/>
              </a:rPr>
              <a:t>commit </a:t>
            </a:r>
            <a:r>
              <a:rPr lang="en-US" altLang="zh-CN" kern="0" dirty="0" smtClean="0">
                <a:sym typeface="Arial" panose="020B0604020202020204" pitchFamily="34" charset="0"/>
              </a:rPr>
              <a:t>id,</a:t>
            </a:r>
            <a:r>
              <a:rPr lang="zh-CN" altLang="en-US" dirty="0"/>
              <a:t>以便确定要回到未来的哪个版本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1345168"/>
            <a:ext cx="6504762" cy="45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704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29990" y="538658"/>
            <a:ext cx="2367533" cy="813892"/>
            <a:chOff x="929990" y="538658"/>
            <a:chExt cx="2367533" cy="813892"/>
          </a:xfrm>
        </p:grpSpPr>
        <p:sp>
          <p:nvSpPr>
            <p:cNvPr id="12" name="文本框 11"/>
            <p:cNvSpPr txBox="1"/>
            <p:nvPr/>
          </p:nvSpPr>
          <p:spPr>
            <a:xfrm>
              <a:off x="982663" y="538658"/>
              <a:ext cx="2217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29990" y="952440"/>
              <a:ext cx="2367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</a:t>
              </a:r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使用指南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89013" y="1773238"/>
            <a:ext cx="2874963" cy="4114800"/>
            <a:chOff x="989013" y="1773238"/>
            <a:chExt cx="2874963" cy="4114800"/>
          </a:xfrm>
        </p:grpSpPr>
        <p:grpSp>
          <p:nvGrpSpPr>
            <p:cNvPr id="5" name="组合 4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" name="直接连接符 2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329984" y="1878463"/>
              <a:ext cx="2193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01.Git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95031" y="1773238"/>
            <a:ext cx="2874963" cy="4114800"/>
            <a:chOff x="989013" y="1773238"/>
            <a:chExt cx="2874963" cy="4114800"/>
          </a:xfrm>
        </p:grpSpPr>
        <p:grpSp>
          <p:nvGrpSpPr>
            <p:cNvPr id="35" name="组合 34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1339539" y="1878462"/>
              <a:ext cx="2163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02.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基本操作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369300" y="1773238"/>
            <a:ext cx="2874963" cy="4114800"/>
            <a:chOff x="989013" y="1773238"/>
            <a:chExt cx="2874963" cy="4114800"/>
          </a:xfrm>
        </p:grpSpPr>
        <p:grpSp>
          <p:nvGrpSpPr>
            <p:cNvPr id="40" name="组合 39"/>
            <p:cNvGrpSpPr/>
            <p:nvPr/>
          </p:nvGrpSpPr>
          <p:grpSpPr>
            <a:xfrm>
              <a:off x="989013" y="1773238"/>
              <a:ext cx="2874963" cy="4114800"/>
              <a:chOff x="982663" y="1773238"/>
              <a:chExt cx="2874963" cy="411480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995363" y="1773238"/>
                <a:ext cx="2862263" cy="4114800"/>
              </a:xfrm>
              <a:prstGeom prst="rect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982663" y="2451100"/>
                <a:ext cx="287496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1331572" y="1878461"/>
              <a:ext cx="21898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协作流程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1001713" y="2476501"/>
            <a:ext cx="2862263" cy="346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982663" y="2939155"/>
            <a:ext cx="309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来龙去脉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02573" y="2939155"/>
            <a:ext cx="3095624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时光机穿梭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分支管理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82000" y="2939155"/>
            <a:ext cx="309562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子标题一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标题五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check --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1846254"/>
            <a:ext cx="2569108" cy="747317"/>
          </a:xfrm>
          <a:prstGeom prst="rect">
            <a:avLst/>
          </a:prstGeom>
        </p:spPr>
        <p:txBody>
          <a:bodyPr wrap="square" anchor="ctr" anchorCtr="0">
            <a:normAutofit fontScale="6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场景一</a:t>
            </a:r>
            <a:r>
              <a:rPr lang="zh-CN" altLang="en-US" dirty="0" smtClean="0"/>
              <a:t>：当不小心修改了工作区的内容，但是还没</a:t>
            </a:r>
            <a:r>
              <a:rPr lang="en-US" altLang="zh-CN" dirty="0" smtClean="0"/>
              <a:t>add</a:t>
            </a:r>
            <a:r>
              <a:rPr lang="zh-CN" altLang="en-US" dirty="0" smtClean="0"/>
              <a:t>到仓库的暂存区：</a:t>
            </a:r>
            <a:r>
              <a:rPr lang="en-US" altLang="zh-CN" dirty="0" err="1" smtClean="0">
                <a:solidFill>
                  <a:srgbClr val="FF0000"/>
                </a:solidFill>
              </a:rPr>
              <a:t>Git</a:t>
            </a:r>
            <a:r>
              <a:rPr lang="en-US" altLang="zh-CN" dirty="0" smtClean="0">
                <a:solidFill>
                  <a:srgbClr val="FF0000"/>
                </a:solidFill>
              </a:rPr>
              <a:t> checkout – test.txt </a:t>
            </a:r>
            <a:r>
              <a:rPr lang="zh-CN" altLang="en-US" dirty="0"/>
              <a:t>恢复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撤销修改</a:t>
            </a:r>
            <a:r>
              <a:rPr lang="en-US" altLang="zh-CN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checkout --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367922"/>
            <a:ext cx="6523809" cy="56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4411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reset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1846254"/>
            <a:ext cx="2569108" cy="747317"/>
          </a:xfrm>
          <a:prstGeom prst="rect">
            <a:avLst/>
          </a:prstGeom>
        </p:spPr>
        <p:txBody>
          <a:bodyPr wrap="square" anchor="ctr" anchorCtr="0">
            <a:normAutofit fontScale="5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场景二</a:t>
            </a:r>
            <a:r>
              <a:rPr lang="zh-CN" altLang="en-US" dirty="0" smtClean="0"/>
              <a:t>：不小心修改了工作区的内容，并且已经</a:t>
            </a:r>
            <a:r>
              <a:rPr lang="en-US" altLang="zh-CN" dirty="0" smtClean="0"/>
              <a:t>add</a:t>
            </a:r>
            <a:r>
              <a:rPr lang="zh-CN" altLang="en-US" dirty="0" smtClean="0"/>
              <a:t>到仓库的暂存区，但是还没有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到当前分支：</a:t>
            </a:r>
            <a:r>
              <a:rPr lang="en-US" altLang="zh-CN" dirty="0" err="1" smtClean="0">
                <a:solidFill>
                  <a:srgbClr val="FF0000"/>
                </a:solidFill>
              </a:rPr>
              <a:t>Git</a:t>
            </a:r>
            <a:r>
              <a:rPr lang="en-US" altLang="zh-CN" dirty="0" smtClean="0">
                <a:solidFill>
                  <a:srgbClr val="FF0000"/>
                </a:solidFill>
              </a:rPr>
              <a:t> reset HEAD – test.txt </a:t>
            </a:r>
            <a:r>
              <a:rPr lang="zh-CN" altLang="en-US" dirty="0"/>
              <a:t>恢复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撤销修改</a:t>
            </a:r>
            <a:r>
              <a:rPr lang="en-US" altLang="zh-CN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reset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753329"/>
            <a:ext cx="6238095" cy="446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4177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1200" kern="0" dirty="0" err="1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Git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 reset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1846254"/>
            <a:ext cx="2569108" cy="1237768"/>
          </a:xfrm>
          <a:prstGeom prst="rect">
            <a:avLst/>
          </a:prstGeom>
        </p:spPr>
        <p:txBody>
          <a:bodyPr wrap="square" anchor="ctr" anchorCtr="0">
            <a:normAutofit fontScale="6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场景</a:t>
            </a:r>
            <a:r>
              <a:rPr lang="zh-CN" altLang="en-US" dirty="0">
                <a:solidFill>
                  <a:srgbClr val="FF0000"/>
                </a:solidFill>
              </a:rPr>
              <a:t>三</a:t>
            </a:r>
            <a:r>
              <a:rPr lang="zh-CN" altLang="en-US" dirty="0" smtClean="0"/>
              <a:t>：当不小心修改了工作区的内容，并且已经</a:t>
            </a:r>
            <a:r>
              <a:rPr lang="en-US" altLang="zh-CN" dirty="0" smtClean="0"/>
              <a:t>add</a:t>
            </a:r>
            <a:r>
              <a:rPr lang="zh-CN" altLang="en-US" dirty="0" smtClean="0"/>
              <a:t>到仓库的暂存区，并且已经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到当前分支：</a:t>
            </a:r>
            <a:endParaRPr lang="en-US" altLang="zh-CN" dirty="0" smtClean="0"/>
          </a:p>
          <a:p>
            <a:pPr algn="just">
              <a:lnSpc>
                <a:spcPct val="120000"/>
              </a:lnSpc>
            </a:pPr>
            <a:r>
              <a:rPr lang="zh-CN" altLang="en-US" dirty="0"/>
              <a:t>用</a:t>
            </a:r>
            <a:r>
              <a:rPr lang="zh-CN" altLang="en-US" dirty="0" smtClean="0"/>
              <a:t>到前面说的回退版本的方法</a:t>
            </a:r>
            <a:endParaRPr lang="en-US" altLang="zh-CN" dirty="0" smtClean="0"/>
          </a:p>
          <a:p>
            <a:pPr algn="just">
              <a:lnSpc>
                <a:spcPct val="120000"/>
              </a:lnSpc>
            </a:pPr>
            <a:r>
              <a:rPr lang="en-US" altLang="zh-CN" dirty="0" err="1" smtClean="0">
                <a:solidFill>
                  <a:srgbClr val="FF0000"/>
                </a:solidFill>
              </a:rPr>
              <a:t>Git</a:t>
            </a:r>
            <a:r>
              <a:rPr lang="en-US" altLang="zh-CN" dirty="0" smtClean="0">
                <a:solidFill>
                  <a:srgbClr val="FF0000"/>
                </a:solidFill>
              </a:rPr>
              <a:t> reset --hard 1d98071</a:t>
            </a:r>
            <a:r>
              <a:rPr lang="zh-CN" altLang="en-US" dirty="0" smtClean="0"/>
              <a:t>进行版本回退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撤销修改</a:t>
            </a:r>
            <a:r>
              <a:rPr lang="en-US" altLang="zh-CN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reset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9322" y="1537041"/>
            <a:ext cx="5571429" cy="49809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5937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2058352" y="1753329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15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6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场景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17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440214" y="1846254"/>
            <a:ext cx="2569108" cy="747317"/>
          </a:xfrm>
          <a:prstGeom prst="rect">
            <a:avLst/>
          </a:prstGeom>
        </p:spPr>
        <p:txBody>
          <a:bodyPr wrap="square" anchor="ctr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/>
              <a:t>现在不小心删除了工作区的文件，因为删除其实也是一种修改，所以我们仍然有两个选择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>
            <p:custDataLst>
              <p:tags r:id="rId4"/>
            </p:custDataLst>
          </p:nvPr>
        </p:nvGrpSpPr>
        <p:grpSpPr>
          <a:xfrm>
            <a:off x="2058352" y="3129691"/>
            <a:ext cx="1381862" cy="1085850"/>
            <a:chOff x="1358900" y="2012100"/>
            <a:chExt cx="1381862" cy="1085850"/>
          </a:xfrm>
        </p:grpSpPr>
        <p:sp>
          <p:nvSpPr>
            <p:cNvPr id="60" name="任意多边形 59"/>
            <p:cNvSpPr/>
            <p:nvPr>
              <p:custDataLst>
                <p:tags r:id="rId12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1" name="椭圆 60"/>
            <p:cNvSpPr/>
            <p:nvPr>
              <p:custDataLst>
                <p:tags r:id="rId13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选择一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62" name="圆角矩形 61"/>
            <p:cNvSpPr/>
            <p:nvPr>
              <p:custDataLst>
                <p:tags r:id="rId14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2211705" y="978685"/>
            <a:ext cx="776859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2400" dirty="0" err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rm</a:t>
            </a:r>
            <a:r>
              <a:rPr lang="zh-CN" altLang="en-US" sz="2400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删除实战</a:t>
            </a:r>
            <a:endParaRPr lang="zh-CN" altLang="en-US" sz="24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时光穿梭机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3592614" y="3129691"/>
            <a:ext cx="2370382" cy="996193"/>
          </a:xfrm>
          <a:prstGeom prst="rect">
            <a:avLst/>
          </a:prstGeom>
        </p:spPr>
        <p:txBody>
          <a:bodyPr wrap="square" anchor="ctr" anchorCtr="0"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是不小心删错的，现在想恢复：</a:t>
            </a:r>
            <a:endParaRPr lang="en-US" altLang="zh-CN" kern="0" dirty="0" smtClean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 err="1" smtClean="0">
                <a:sym typeface="Arial" panose="020B0604020202020204" pitchFamily="34" charset="0"/>
              </a:rPr>
              <a:t>Git</a:t>
            </a:r>
            <a:r>
              <a:rPr lang="en-US" altLang="zh-CN" dirty="0" smtClean="0">
                <a:sym typeface="Arial" panose="020B0604020202020204" pitchFamily="34" charset="0"/>
              </a:rPr>
              <a:t> checkout – test.txt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>
            <p:custDataLst>
              <p:tags r:id="rId7"/>
            </p:custDataLst>
          </p:nvPr>
        </p:nvGrpSpPr>
        <p:grpSpPr>
          <a:xfrm>
            <a:off x="2058352" y="4623528"/>
            <a:ext cx="1381862" cy="1085850"/>
            <a:chOff x="1358900" y="2012100"/>
            <a:chExt cx="1381862" cy="1085850"/>
          </a:xfrm>
        </p:grpSpPr>
        <p:sp>
          <p:nvSpPr>
            <p:cNvPr id="23" name="任意多边形 22"/>
            <p:cNvSpPr/>
            <p:nvPr>
              <p:custDataLst>
                <p:tags r:id="rId9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10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4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选择二</a:t>
              </a:r>
              <a:endParaRPr lang="en-US" altLang="zh-CN" sz="14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5" name="圆角矩形 24"/>
            <p:cNvSpPr/>
            <p:nvPr>
              <p:custDataLst>
                <p:tags r:id="rId11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accent3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3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3632693" y="4620260"/>
            <a:ext cx="2370382" cy="996193"/>
          </a:xfrm>
          <a:prstGeom prst="rect">
            <a:avLst/>
          </a:prstGeom>
        </p:spPr>
        <p:txBody>
          <a:bodyPr wrap="square" anchor="ctr" anchorCtr="0"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kern="0" dirty="0" smtClean="0">
                <a:sym typeface="Arial" panose="020B0604020202020204" pitchFamily="34" charset="0"/>
              </a:rPr>
              <a:t>是故意删除的，仓库里面的也不想要了：</a:t>
            </a:r>
            <a:endParaRPr lang="en-US" altLang="zh-CN" kern="0" dirty="0" smtClean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 err="1" smtClean="0">
                <a:sym typeface="Arial" panose="020B0604020202020204" pitchFamily="34" charset="0"/>
              </a:rPr>
              <a:t>Git</a:t>
            </a:r>
            <a:r>
              <a:rPr lang="en-US" altLang="zh-CN" dirty="0" smtClean="0">
                <a:sym typeface="Arial" panose="020B0604020202020204" pitchFamily="34" charset="0"/>
              </a:rPr>
              <a:t> </a:t>
            </a:r>
            <a:r>
              <a:rPr lang="en-US" altLang="zh-CN" dirty="0" err="1" smtClean="0">
                <a:sym typeface="Arial" panose="020B0604020202020204" pitchFamily="34" charset="0"/>
              </a:rPr>
              <a:t>rm</a:t>
            </a:r>
            <a:r>
              <a:rPr lang="en-US" altLang="zh-CN" dirty="0" smtClean="0">
                <a:sym typeface="Arial" panose="020B0604020202020204" pitchFamily="34" charset="0"/>
              </a:rPr>
              <a:t> test.txt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15396" y="1440350"/>
            <a:ext cx="5638095" cy="58000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 rot="20990112">
            <a:off x="5154930" y="3587797"/>
            <a:ext cx="933428" cy="16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3316151">
            <a:off x="4471396" y="6217882"/>
            <a:ext cx="1971045" cy="173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509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031160" y="2246539"/>
            <a:ext cx="1795071" cy="1795071"/>
          </a:xfrm>
          <a:prstGeom prst="ellipse">
            <a:avLst/>
          </a:pr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25568" y="3388549"/>
            <a:ext cx="1795071" cy="1795071"/>
          </a:xfrm>
          <a:prstGeom prst="ellipse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弧形 27"/>
          <p:cNvSpPr/>
          <p:nvPr/>
        </p:nvSpPr>
        <p:spPr>
          <a:xfrm rot="2107923" flipH="1">
            <a:off x="6558044" y="2095871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弧形 28"/>
          <p:cNvSpPr/>
          <p:nvPr/>
        </p:nvSpPr>
        <p:spPr>
          <a:xfrm rot="19492077">
            <a:off x="2998995" y="2993407"/>
            <a:ext cx="1947554" cy="1793174"/>
          </a:xfrm>
          <a:prstGeom prst="arc">
            <a:avLst>
              <a:gd name="adj1" fmla="val 16055542"/>
              <a:gd name="adj2" fmla="val 0"/>
            </a:avLst>
          </a:prstGeom>
          <a:ln w="25400">
            <a:solidFill>
              <a:srgbClr val="96A1A6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8015" y="1773555"/>
            <a:ext cx="223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、从远程库克隆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88003" y="2735186"/>
            <a:ext cx="2620645" cy="684292"/>
            <a:chOff x="8262341" y="1773238"/>
            <a:chExt cx="2620645" cy="684292"/>
          </a:xfrm>
        </p:grpSpPr>
        <p:sp>
          <p:nvSpPr>
            <p:cNvPr id="35" name="文本框 34"/>
            <p:cNvSpPr txBox="1"/>
            <p:nvPr/>
          </p:nvSpPr>
          <p:spPr>
            <a:xfrm>
              <a:off x="8617941" y="1773238"/>
              <a:ext cx="226504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、添加远程库</a:t>
              </a:r>
              <a:endPara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262341" y="2088198"/>
              <a:ext cx="2499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https://github.com</a:t>
              </a:r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8" name="椭圆 47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82980" y="538480"/>
            <a:ext cx="2926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</a:t>
            </a:r>
            <a:endParaRPr lang="en-US" altLang="zh-CN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1735" y="2246630"/>
            <a:ext cx="460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err="1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clone &lt;</a:t>
            </a:r>
            <a:r>
              <a:rPr lang="en-US" altLang="zh-CN" dirty="0" err="1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https,ssh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]&gt;</a:t>
            </a:r>
            <a:endParaRPr lang="zh-CN" altLang="en-US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6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5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添加远程仓库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6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080362" y="1295400"/>
            <a:ext cx="2569108" cy="1237768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ym typeface="Arial" panose="020B0604020202020204" pitchFamily="34" charset="0"/>
              </a:rPr>
              <a:t>进入</a:t>
            </a:r>
            <a:r>
              <a:rPr lang="zh-CN" altLang="en-US" dirty="0" smtClean="0">
                <a:sym typeface="Arial" panose="020B0604020202020204" pitchFamily="34" charset="0"/>
              </a:rPr>
              <a:t>到</a:t>
            </a:r>
            <a:r>
              <a:rPr lang="en-US" altLang="zh-CN" dirty="0" smtClean="0">
                <a:sym typeface="Arial" panose="020B0604020202020204" pitchFamily="34" charset="0"/>
              </a:rPr>
              <a:t>http:github.com</a:t>
            </a:r>
            <a:br>
              <a:rPr lang="en-US" altLang="zh-CN" dirty="0" smtClean="0">
                <a:sym typeface="Arial" panose="020B0604020202020204" pitchFamily="34" charset="0"/>
              </a:rPr>
            </a:br>
            <a:r>
              <a:rPr lang="zh-CN" altLang="en-US" dirty="0" smtClean="0">
                <a:sym typeface="Arial" panose="020B0604020202020204" pitchFamily="34" charset="0"/>
              </a:rPr>
              <a:t>进行注册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3167137"/>
            <a:ext cx="10333333" cy="25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8864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5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添加远程仓库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6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98500" y="2645661"/>
            <a:ext cx="1554250" cy="379451"/>
          </a:xfrm>
          <a:prstGeom prst="rect">
            <a:avLst/>
          </a:prstGeom>
        </p:spPr>
        <p:txBody>
          <a:bodyPr wrap="square" anchor="ctr" anchorCtr="0"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smtClean="0">
                <a:sym typeface="Arial" panose="020B0604020202020204" pitchFamily="34" charset="0"/>
              </a:rPr>
              <a:t>添加</a:t>
            </a:r>
            <a:r>
              <a:rPr lang="en-US" altLang="zh-CN" dirty="0" smtClean="0">
                <a:sym typeface="Arial" panose="020B0604020202020204" pitchFamily="34" charset="0"/>
              </a:rPr>
              <a:t>repository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8762" y="1295400"/>
            <a:ext cx="7513206" cy="5036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328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5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获取远程库地址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6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98500" y="2645661"/>
            <a:ext cx="1820256" cy="1211444"/>
          </a:xfrm>
          <a:prstGeom prst="rect">
            <a:avLst/>
          </a:prstGeom>
        </p:spPr>
        <p:txBody>
          <a:bodyPr wrap="square" anchor="ctr" anchorCtr="0">
            <a:normAutofit fontScale="62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 err="1" smtClean="0">
                <a:sym typeface="Arial" panose="020B0604020202020204" pitchFamily="34" charset="0"/>
              </a:rPr>
              <a:t>Git</a:t>
            </a:r>
            <a:r>
              <a:rPr lang="en-US" altLang="zh-CN" dirty="0" smtClean="0">
                <a:sym typeface="Arial" panose="020B0604020202020204" pitchFamily="34" charset="0"/>
              </a:rPr>
              <a:t> clone &lt;</a:t>
            </a:r>
            <a:r>
              <a:rPr lang="en-US" altLang="zh-CN" dirty="0" err="1" smtClean="0">
                <a:sym typeface="Arial" panose="020B0604020202020204" pitchFamily="34" charset="0"/>
              </a:rPr>
              <a:t>url</a:t>
            </a:r>
            <a:r>
              <a:rPr lang="en-US" altLang="zh-CN" dirty="0" smtClean="0">
                <a:sym typeface="Arial" panose="020B0604020202020204" pitchFamily="34" charset="0"/>
              </a:rPr>
              <a:t>[</a:t>
            </a:r>
            <a:r>
              <a:rPr lang="en-US" altLang="zh-CN" dirty="0" err="1" smtClean="0">
                <a:sym typeface="Arial" panose="020B0604020202020204" pitchFamily="34" charset="0"/>
              </a:rPr>
              <a:t>https,ssh</a:t>
            </a:r>
            <a:r>
              <a:rPr lang="en-US" altLang="zh-CN" dirty="0" smtClean="0">
                <a:sym typeface="Arial" panose="020B0604020202020204" pitchFamily="34" charset="0"/>
              </a:rPr>
              <a:t>]&gt;</a:t>
            </a: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sym typeface="Arial" panose="020B0604020202020204" pitchFamily="34" charset="0"/>
              </a:rPr>
              <a:t>在刚才新建的远程库下面</a:t>
            </a:r>
            <a:r>
              <a:rPr lang="zh-CN" altLang="en-US" dirty="0" smtClean="0">
                <a:sym typeface="Arial" panose="020B0604020202020204" pitchFamily="34" charset="0"/>
              </a:rPr>
              <a:t>点击</a:t>
            </a:r>
            <a:r>
              <a:rPr lang="en-US" altLang="zh-CN" dirty="0" smtClean="0">
                <a:sym typeface="Arial" panose="020B0604020202020204" pitchFamily="34" charset="0"/>
              </a:rPr>
              <a:t>clone or download</a:t>
            </a:r>
            <a:r>
              <a:rPr lang="zh-CN" altLang="en-US" dirty="0" smtClean="0">
                <a:sym typeface="Arial" panose="020B0604020202020204" pitchFamily="34" charset="0"/>
              </a:rPr>
              <a:t>，出现一个地址，这边是使用</a:t>
            </a:r>
            <a:r>
              <a:rPr lang="en-US" altLang="zh-CN" dirty="0" smtClean="0">
                <a:sym typeface="Arial" panose="020B0604020202020204" pitchFamily="34" charset="0"/>
              </a:rPr>
              <a:t>HTTPS</a:t>
            </a:r>
            <a:r>
              <a:rPr lang="zh-CN" altLang="en-US" dirty="0" smtClean="0">
                <a:sym typeface="Arial" panose="020B0604020202020204" pitchFamily="34" charset="0"/>
              </a:rPr>
              <a:t>的地址，也可以选择右边</a:t>
            </a:r>
            <a:r>
              <a:rPr lang="en-US" altLang="zh-CN" dirty="0" err="1" smtClean="0">
                <a:sym typeface="Arial" panose="020B0604020202020204" pitchFamily="34" charset="0"/>
              </a:rPr>
              <a:t>ssh</a:t>
            </a:r>
            <a:r>
              <a:rPr lang="zh-CN" altLang="en-US" dirty="0" smtClean="0">
                <a:sym typeface="Arial" panose="020B0604020202020204" pitchFamily="34" charset="0"/>
              </a:rPr>
              <a:t>的地址  </a:t>
            </a:r>
            <a:r>
              <a:rPr lang="en-US" altLang="zh-CN" dirty="0" err="1" smtClean="0">
                <a:sym typeface="Arial" panose="020B0604020202020204" pitchFamily="34" charset="0"/>
              </a:rPr>
              <a:t>url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1888" y="1193800"/>
            <a:ext cx="8562585" cy="56261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619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5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本地库和远程库关联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6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98500" y="2645660"/>
            <a:ext cx="1820256" cy="4212340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 smtClean="0">
                <a:sym typeface="Arial" panose="020B0604020202020204" pitchFamily="34" charset="0"/>
              </a:rPr>
              <a:t>1</a:t>
            </a:r>
            <a:r>
              <a:rPr lang="zh-CN" altLang="en-US" dirty="0" smtClean="0">
                <a:sym typeface="Arial" panose="020B0604020202020204" pitchFamily="34" charset="0"/>
              </a:rPr>
              <a:t>、在我们刚才建的本地库里面查看远程关联信息，发现暂无关联信息</a:t>
            </a:r>
            <a:endParaRPr lang="en-US" altLang="zh-CN" dirty="0" smtClean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 smtClean="0">
                <a:sym typeface="Arial" panose="020B0604020202020204" pitchFamily="34" charset="0"/>
              </a:rPr>
              <a:t>2</a:t>
            </a:r>
            <a:r>
              <a:rPr lang="zh-CN" altLang="en-US" dirty="0" smtClean="0">
                <a:sym typeface="Arial" panose="020B0604020202020204" pitchFamily="34" charset="0"/>
              </a:rPr>
              <a:t>、添加关联信息</a:t>
            </a:r>
            <a:endParaRPr lang="en-US" altLang="zh-CN" dirty="0" smtClean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 smtClean="0">
                <a:sym typeface="Arial" panose="020B0604020202020204" pitchFamily="34" charset="0"/>
              </a:rPr>
              <a:t>3</a:t>
            </a:r>
            <a:r>
              <a:rPr lang="zh-CN" altLang="en-US" dirty="0" smtClean="0">
                <a:sym typeface="Arial" panose="020B0604020202020204" pitchFamily="34" charset="0"/>
              </a:rPr>
              <a:t>、再次查看关联信息，出现了远程库的关联信息</a:t>
            </a:r>
            <a:endParaRPr lang="en-US" altLang="zh-CN" dirty="0" smtClean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6652" y="1782431"/>
            <a:ext cx="6792058" cy="36790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621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4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从远程库拉去代码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5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6915" y="1646037"/>
            <a:ext cx="5276190" cy="3266667"/>
          </a:xfrm>
          <a:prstGeom prst="rect">
            <a:avLst/>
          </a:prstGeom>
        </p:spPr>
      </p:pic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90698" y="2800401"/>
            <a:ext cx="32750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git pull &lt;远程主机名&gt; &lt;远程分支名&gt;:&lt;本地分支名&gt;</a:t>
            </a: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83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9375619" y="2332057"/>
            <a:ext cx="1832024" cy="2519389"/>
          </a:xfrm>
          <a:custGeom>
            <a:avLst/>
            <a:gdLst>
              <a:gd name="connsiteX0" fmla="*/ 0 w 1832024"/>
              <a:gd name="connsiteY0" fmla="*/ 0 h 2519389"/>
              <a:gd name="connsiteX1" fmla="*/ 601563 w 1832024"/>
              <a:gd name="connsiteY1" fmla="*/ 0 h 2519389"/>
              <a:gd name="connsiteX2" fmla="*/ 1832024 w 1832024"/>
              <a:gd name="connsiteY2" fmla="*/ 1259695 h 2519389"/>
              <a:gd name="connsiteX3" fmla="*/ 601563 w 1832024"/>
              <a:gd name="connsiteY3" fmla="*/ 2519389 h 2519389"/>
              <a:gd name="connsiteX4" fmla="*/ 0 w 1832024"/>
              <a:gd name="connsiteY4" fmla="*/ 2519389 h 2519389"/>
              <a:gd name="connsiteX5" fmla="*/ 1230461 w 1832024"/>
              <a:gd name="connsiteY5" fmla="*/ 1259695 h 251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024" h="2519389">
                <a:moveTo>
                  <a:pt x="0" y="0"/>
                </a:moveTo>
                <a:lnTo>
                  <a:pt x="601563" y="0"/>
                </a:lnTo>
                <a:lnTo>
                  <a:pt x="1832024" y="1259695"/>
                </a:lnTo>
                <a:lnTo>
                  <a:pt x="601563" y="2519389"/>
                </a:lnTo>
                <a:lnTo>
                  <a:pt x="0" y="2519389"/>
                </a:lnTo>
                <a:lnTo>
                  <a:pt x="1230461" y="1259695"/>
                </a:lnTo>
                <a:close/>
              </a:path>
            </a:pathLst>
          </a:custGeom>
          <a:ln>
            <a:solidFill>
              <a:srgbClr val="9AEB72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884541" y="2284557"/>
            <a:ext cx="2193384" cy="2490655"/>
          </a:xfrm>
          <a:custGeom>
            <a:avLst/>
            <a:gdLst>
              <a:gd name="connsiteX0" fmla="*/ 0 w 2193384"/>
              <a:gd name="connsiteY0" fmla="*/ 0 h 2490655"/>
              <a:gd name="connsiteX1" fmla="*/ 1024376 w 2193384"/>
              <a:gd name="connsiteY1" fmla="*/ 0 h 2490655"/>
              <a:gd name="connsiteX2" fmla="*/ 2193384 w 2193384"/>
              <a:gd name="connsiteY2" fmla="*/ 1245328 h 2490655"/>
              <a:gd name="connsiteX3" fmla="*/ 1024376 w 2193384"/>
              <a:gd name="connsiteY3" fmla="*/ 2490655 h 2490655"/>
              <a:gd name="connsiteX4" fmla="*/ 0 w 2193384"/>
              <a:gd name="connsiteY4" fmla="*/ 2490655 h 2490655"/>
              <a:gd name="connsiteX5" fmla="*/ 1169008 w 2193384"/>
              <a:gd name="connsiteY5" fmla="*/ 1245328 h 24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3384" h="2490655">
                <a:moveTo>
                  <a:pt x="0" y="0"/>
                </a:moveTo>
                <a:lnTo>
                  <a:pt x="1024376" y="0"/>
                </a:lnTo>
                <a:lnTo>
                  <a:pt x="2193384" y="1245328"/>
                </a:lnTo>
                <a:lnTo>
                  <a:pt x="1024376" y="2490655"/>
                </a:lnTo>
                <a:lnTo>
                  <a:pt x="0" y="2490655"/>
                </a:lnTo>
                <a:lnTo>
                  <a:pt x="1169008" y="1245328"/>
                </a:lnTo>
                <a:close/>
              </a:path>
            </a:pathLst>
          </a:custGeom>
          <a:ln w="28575">
            <a:solidFill>
              <a:srgbClr val="51C4C7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332333" y="1199175"/>
            <a:ext cx="3863340" cy="4386942"/>
          </a:xfrm>
          <a:custGeom>
            <a:avLst/>
            <a:gdLst>
              <a:gd name="connsiteX0" fmla="*/ 0 w 3863340"/>
              <a:gd name="connsiteY0" fmla="*/ 0 h 4386942"/>
              <a:gd name="connsiteX1" fmla="*/ 1804296 w 3863340"/>
              <a:gd name="connsiteY1" fmla="*/ 0 h 4386942"/>
              <a:gd name="connsiteX2" fmla="*/ 3863340 w 3863340"/>
              <a:gd name="connsiteY2" fmla="*/ 2193471 h 4386942"/>
              <a:gd name="connsiteX3" fmla="*/ 1804296 w 3863340"/>
              <a:gd name="connsiteY3" fmla="*/ 4386942 h 4386942"/>
              <a:gd name="connsiteX4" fmla="*/ 0 w 3863340"/>
              <a:gd name="connsiteY4" fmla="*/ 4386942 h 4386942"/>
              <a:gd name="connsiteX5" fmla="*/ 2059044 w 3863340"/>
              <a:gd name="connsiteY5" fmla="*/ 2193471 h 438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3340" h="4386942">
                <a:moveTo>
                  <a:pt x="0" y="0"/>
                </a:moveTo>
                <a:lnTo>
                  <a:pt x="1804296" y="0"/>
                </a:lnTo>
                <a:lnTo>
                  <a:pt x="3863340" y="2193471"/>
                </a:lnTo>
                <a:lnTo>
                  <a:pt x="1804296" y="4386942"/>
                </a:lnTo>
                <a:lnTo>
                  <a:pt x="0" y="4386942"/>
                </a:lnTo>
                <a:lnTo>
                  <a:pt x="2059044" y="2193471"/>
                </a:lnTo>
                <a:close/>
              </a:path>
            </a:pathLst>
          </a:custGeom>
          <a:ln w="28575">
            <a:solidFill>
              <a:srgbClr val="51C4C7"/>
            </a:solidFill>
          </a:ln>
        </p:spPr>
      </p:pic>
      <p:sp>
        <p:nvSpPr>
          <p:cNvPr id="6" name="燕尾形 5"/>
          <p:cNvSpPr>
            <a:spLocks noChangeAspect="1"/>
          </p:cNvSpPr>
          <p:nvPr/>
        </p:nvSpPr>
        <p:spPr>
          <a:xfrm>
            <a:off x="10562954" y="1494241"/>
            <a:ext cx="730097" cy="829048"/>
          </a:xfrm>
          <a:prstGeom prst="chevron">
            <a:avLst>
              <a:gd name="adj" fmla="val 53297"/>
            </a:avLst>
          </a:prstGeom>
          <a:solidFill>
            <a:srgbClr val="99EC7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燕尾形 7"/>
          <p:cNvSpPr>
            <a:spLocks noChangeAspect="1"/>
          </p:cNvSpPr>
          <p:nvPr/>
        </p:nvSpPr>
        <p:spPr>
          <a:xfrm>
            <a:off x="7085735" y="2733340"/>
            <a:ext cx="850075" cy="965285"/>
          </a:xfrm>
          <a:prstGeom prst="chevron">
            <a:avLst>
              <a:gd name="adj" fmla="val 53297"/>
            </a:avLst>
          </a:prstGeom>
          <a:solidFill>
            <a:srgbClr val="50C4C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8155494" y="1183409"/>
            <a:ext cx="1158389" cy="1395557"/>
          </a:xfrm>
          <a:custGeom>
            <a:avLst/>
            <a:gdLst>
              <a:gd name="connsiteX0" fmla="*/ 0 w 1158389"/>
              <a:gd name="connsiteY0" fmla="*/ 0 h 1395557"/>
              <a:gd name="connsiteX1" fmla="*/ 542983 w 1158389"/>
              <a:gd name="connsiteY1" fmla="*/ 0 h 1395557"/>
              <a:gd name="connsiteX2" fmla="*/ 1158389 w 1158389"/>
              <a:gd name="connsiteY2" fmla="*/ 697779 h 1395557"/>
              <a:gd name="connsiteX3" fmla="*/ 542983 w 1158389"/>
              <a:gd name="connsiteY3" fmla="*/ 1395557 h 1395557"/>
              <a:gd name="connsiteX4" fmla="*/ 0 w 1158389"/>
              <a:gd name="connsiteY4" fmla="*/ 1395557 h 1395557"/>
              <a:gd name="connsiteX5" fmla="*/ 615406 w 1158389"/>
              <a:gd name="connsiteY5" fmla="*/ 697779 h 139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389" h="1395557">
                <a:moveTo>
                  <a:pt x="0" y="0"/>
                </a:moveTo>
                <a:lnTo>
                  <a:pt x="542983" y="0"/>
                </a:lnTo>
                <a:lnTo>
                  <a:pt x="1158389" y="697779"/>
                </a:lnTo>
                <a:lnTo>
                  <a:pt x="542983" y="1395557"/>
                </a:lnTo>
                <a:lnTo>
                  <a:pt x="0" y="1395557"/>
                </a:lnTo>
                <a:lnTo>
                  <a:pt x="615406" y="697779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8149876" y="872797"/>
            <a:ext cx="2788723" cy="4295064"/>
          </a:xfrm>
          <a:custGeom>
            <a:avLst/>
            <a:gdLst>
              <a:gd name="connsiteX0" fmla="*/ 0 w 2788723"/>
              <a:gd name="connsiteY0" fmla="*/ 0 h 4295064"/>
              <a:gd name="connsiteX1" fmla="*/ 769883 w 2788723"/>
              <a:gd name="connsiteY1" fmla="*/ 0 h 4295064"/>
              <a:gd name="connsiteX2" fmla="*/ 2788723 w 2788723"/>
              <a:gd name="connsiteY2" fmla="*/ 2147532 h 4295064"/>
              <a:gd name="connsiteX3" fmla="*/ 769883 w 2788723"/>
              <a:gd name="connsiteY3" fmla="*/ 4295064 h 4295064"/>
              <a:gd name="connsiteX4" fmla="*/ 0 w 2788723"/>
              <a:gd name="connsiteY4" fmla="*/ 4295064 h 4295064"/>
              <a:gd name="connsiteX5" fmla="*/ 2018840 w 2788723"/>
              <a:gd name="connsiteY5" fmla="*/ 2147532 h 429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8723" h="4295064">
                <a:moveTo>
                  <a:pt x="0" y="0"/>
                </a:moveTo>
                <a:lnTo>
                  <a:pt x="769883" y="0"/>
                </a:lnTo>
                <a:lnTo>
                  <a:pt x="2788723" y="2147532"/>
                </a:lnTo>
                <a:lnTo>
                  <a:pt x="769883" y="4295064"/>
                </a:lnTo>
                <a:lnTo>
                  <a:pt x="0" y="4295064"/>
                </a:lnTo>
                <a:lnTo>
                  <a:pt x="2018840" y="2147532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燕尾形 10"/>
          <p:cNvSpPr>
            <a:spLocks noChangeAspect="1"/>
          </p:cNvSpPr>
          <p:nvPr/>
        </p:nvSpPr>
        <p:spPr>
          <a:xfrm>
            <a:off x="9076868" y="4311875"/>
            <a:ext cx="1158389" cy="1395557"/>
          </a:xfrm>
          <a:prstGeom prst="chevron">
            <a:avLst>
              <a:gd name="adj" fmla="val 53126"/>
            </a:avLst>
          </a:prstGeom>
          <a:solidFill>
            <a:srgbClr val="DAF97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023646"/>
            <a:ext cx="207548" cy="1046798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63" y="3532841"/>
            <a:ext cx="322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51C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200" b="1" dirty="0" smtClean="0">
                <a:solidFill>
                  <a:srgbClr val="51C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200" b="1" dirty="0">
              <a:solidFill>
                <a:srgbClr val="51C4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4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直接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clone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5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90698" y="2646513"/>
            <a:ext cx="327502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000" dirty="0">
                <a:latin typeface="Arial Unicode MS"/>
              </a:rPr>
              <a:t>刚才</a:t>
            </a:r>
            <a:r>
              <a:rPr lang="zh-CN" altLang="en-US" sz="1000" dirty="0" smtClean="0">
                <a:latin typeface="Arial Unicode MS"/>
              </a:rPr>
              <a:t>是先与远程库关联，然后再从远程库</a:t>
            </a:r>
            <a:r>
              <a:rPr lang="en-US" altLang="zh-CN" sz="1000" dirty="0" smtClean="0">
                <a:latin typeface="Arial Unicode MS"/>
              </a:rPr>
              <a:t>pull</a:t>
            </a:r>
            <a:r>
              <a:rPr lang="zh-CN" altLang="en-US" sz="1000" dirty="0" smtClean="0">
                <a:latin typeface="Arial Unicode MS"/>
              </a:rPr>
              <a:t>拉去文件，现在直接采用直接</a:t>
            </a:r>
            <a:r>
              <a:rPr lang="en-US" altLang="zh-CN" sz="1000" dirty="0" smtClean="0">
                <a:latin typeface="Arial Unicode MS"/>
              </a:rPr>
              <a:t>clone</a:t>
            </a:r>
            <a:r>
              <a:rPr lang="zh-CN" altLang="en-US" sz="1000" dirty="0" smtClean="0">
                <a:latin typeface="Arial Unicode MS"/>
              </a:rPr>
              <a:t>的方式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git 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clone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url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https,ssh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5723" y="946150"/>
            <a:ext cx="6957943" cy="5104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522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98500" y="1452231"/>
            <a:ext cx="1381862" cy="1085850"/>
            <a:chOff x="1358900" y="2012100"/>
            <a:chExt cx="1381862" cy="1085850"/>
          </a:xfrm>
        </p:grpSpPr>
        <p:sp>
          <p:nvSpPr>
            <p:cNvPr id="5" name="任意多边形 4"/>
            <p:cNvSpPr/>
            <p:nvPr>
              <p:custDataLst>
                <p:tags r:id="rId3"/>
              </p:custDataLst>
            </p:nvPr>
          </p:nvSpPr>
          <p:spPr>
            <a:xfrm>
              <a:off x="1654912" y="2012100"/>
              <a:ext cx="1085850" cy="1085850"/>
            </a:xfrm>
            <a:custGeom>
              <a:avLst/>
              <a:gdLst>
                <a:gd name="connsiteX0" fmla="*/ 542925 w 1085850"/>
                <a:gd name="connsiteY0" fmla="*/ 92925 h 1085850"/>
                <a:gd name="connsiteX1" fmla="*/ 92925 w 1085850"/>
                <a:gd name="connsiteY1" fmla="*/ 542925 h 1085850"/>
                <a:gd name="connsiteX2" fmla="*/ 542925 w 1085850"/>
                <a:gd name="connsiteY2" fmla="*/ 992925 h 1085850"/>
                <a:gd name="connsiteX3" fmla="*/ 992925 w 1085850"/>
                <a:gd name="connsiteY3" fmla="*/ 542925 h 1085850"/>
                <a:gd name="connsiteX4" fmla="*/ 542925 w 1085850"/>
                <a:gd name="connsiteY4" fmla="*/ 92925 h 1085850"/>
                <a:gd name="connsiteX5" fmla="*/ 542925 w 1085850"/>
                <a:gd name="connsiteY5" fmla="*/ 0 h 1085850"/>
                <a:gd name="connsiteX6" fmla="*/ 1085850 w 1085850"/>
                <a:gd name="connsiteY6" fmla="*/ 542925 h 1085850"/>
                <a:gd name="connsiteX7" fmla="*/ 542925 w 1085850"/>
                <a:gd name="connsiteY7" fmla="*/ 1085850 h 1085850"/>
                <a:gd name="connsiteX8" fmla="*/ 0 w 1085850"/>
                <a:gd name="connsiteY8" fmla="*/ 542925 h 1085850"/>
                <a:gd name="connsiteX9" fmla="*/ 542925 w 1085850"/>
                <a:gd name="connsiteY9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850" h="1085850">
                  <a:moveTo>
                    <a:pt x="542925" y="92925"/>
                  </a:moveTo>
                  <a:cubicBezTo>
                    <a:pt x="294397" y="92925"/>
                    <a:pt x="92925" y="294397"/>
                    <a:pt x="92925" y="542925"/>
                  </a:cubicBezTo>
                  <a:cubicBezTo>
                    <a:pt x="92925" y="791453"/>
                    <a:pt x="294397" y="992925"/>
                    <a:pt x="542925" y="992925"/>
                  </a:cubicBezTo>
                  <a:cubicBezTo>
                    <a:pt x="791453" y="992925"/>
                    <a:pt x="992925" y="791453"/>
                    <a:pt x="992925" y="542925"/>
                  </a:cubicBezTo>
                  <a:cubicBezTo>
                    <a:pt x="992925" y="294397"/>
                    <a:pt x="791453" y="92925"/>
                    <a:pt x="542925" y="92925"/>
                  </a:cubicBezTo>
                  <a:close/>
                  <a:moveTo>
                    <a:pt x="542925" y="0"/>
                  </a:moveTo>
                  <a:cubicBezTo>
                    <a:pt x="842774" y="0"/>
                    <a:pt x="1085850" y="243076"/>
                    <a:pt x="1085850" y="542925"/>
                  </a:cubicBezTo>
                  <a:cubicBezTo>
                    <a:pt x="1085850" y="842774"/>
                    <a:pt x="842774" y="1085850"/>
                    <a:pt x="542925" y="1085850"/>
                  </a:cubicBezTo>
                  <a:cubicBezTo>
                    <a:pt x="243076" y="1085850"/>
                    <a:pt x="0" y="842774"/>
                    <a:pt x="0" y="542925"/>
                  </a:cubicBezTo>
                  <a:cubicBezTo>
                    <a:pt x="0" y="243076"/>
                    <a:pt x="243076" y="0"/>
                    <a:pt x="542925" y="0"/>
                  </a:cubicBezTo>
                  <a:close/>
                </a:path>
              </a:pathLst>
            </a:cu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4"/>
              </p:custDataLst>
            </p:nvPr>
          </p:nvSpPr>
          <p:spPr>
            <a:xfrm>
              <a:off x="1747837" y="2105025"/>
              <a:ext cx="900000" cy="900000"/>
            </a:xfrm>
            <a:prstGeom prst="ellipse">
              <a:avLst/>
            </a:prstGeom>
            <a:solidFill>
              <a:srgbClr val="F3EFE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修改之后</a:t>
              </a:r>
              <a:r>
                <a:rPr lang="en-US" altLang="zh-CN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push</a:t>
              </a:r>
              <a:r>
                <a:rPr lang="zh-CN" altLang="en-US" sz="1200" kern="0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到远程库</a:t>
              </a:r>
              <a:endParaRPr lang="en-US" altLang="zh-CN" sz="120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>
              <p:custDataLst>
                <p:tags r:id="rId5"/>
              </p:custDataLst>
            </p:nvPr>
          </p:nvSpPr>
          <p:spPr>
            <a:xfrm>
              <a:off x="1358900" y="2342300"/>
              <a:ext cx="469900" cy="425450"/>
            </a:xfrm>
            <a:prstGeom prst="roundRect">
              <a:avLst>
                <a:gd name="adj" fmla="val 8818"/>
              </a:avLst>
            </a:prstGeom>
            <a:solidFill>
              <a:srgbClr val="F3EFE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17" name="椭圆 1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2980" y="538480"/>
            <a:ext cx="300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596900" y="2612340"/>
            <a:ext cx="327502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 smtClean="0">
                <a:latin typeface="Arial Unicode MS"/>
              </a:rPr>
              <a:t>1</a:t>
            </a:r>
            <a:r>
              <a:rPr lang="zh-CN" altLang="en-US" sz="1000" dirty="0" smtClean="0">
                <a:latin typeface="Arial Unicode MS"/>
              </a:rPr>
              <a:t>、修改</a:t>
            </a:r>
            <a:endParaRPr lang="en-US" altLang="zh-CN" sz="1000" dirty="0" smtClean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 smtClean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 smtClean="0">
                <a:latin typeface="Arial Unicode MS"/>
              </a:rPr>
              <a:t>2</a:t>
            </a:r>
            <a:r>
              <a:rPr lang="zh-CN" altLang="en-US" sz="1000" dirty="0" smtClean="0">
                <a:latin typeface="Arial Unicode MS"/>
              </a:rPr>
              <a:t>、</a:t>
            </a:r>
            <a:r>
              <a:rPr lang="en-US" altLang="zh-CN" sz="1000" dirty="0" smtClean="0">
                <a:latin typeface="Arial Unicode MS"/>
              </a:rPr>
              <a:t>add</a:t>
            </a:r>
            <a:r>
              <a:rPr lang="zh-CN" altLang="en-US" sz="1000" dirty="0" smtClean="0">
                <a:latin typeface="Arial Unicode MS"/>
              </a:rPr>
              <a:t>到暂存区</a:t>
            </a:r>
            <a:endParaRPr lang="en-US" altLang="zh-CN" sz="1000" dirty="0" smtClean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 smtClean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3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、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commit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到当前分支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 smtClean="0">
                <a:latin typeface="Arial Unicode MS"/>
              </a:rPr>
              <a:t>4</a:t>
            </a:r>
            <a:r>
              <a:rPr lang="zh-CN" altLang="en-US" sz="1000" dirty="0" smtClean="0">
                <a:latin typeface="Arial Unicode MS"/>
              </a:rPr>
              <a:t>、</a:t>
            </a:r>
            <a:r>
              <a:rPr lang="en-US" altLang="zh-CN" sz="1000" dirty="0" smtClean="0">
                <a:latin typeface="Arial Unicode MS"/>
              </a:rPr>
              <a:t>push</a:t>
            </a:r>
            <a:r>
              <a:rPr lang="zh-CN" altLang="en-US" sz="1000" dirty="0" smtClean="0">
                <a:latin typeface="Arial Unicode MS"/>
              </a:rPr>
              <a:t>到远程库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2880" y="698500"/>
            <a:ext cx="7964829" cy="5809524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 rot="19458084">
            <a:off x="1055307" y="1880898"/>
            <a:ext cx="3222998" cy="5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1608401" y="3119165"/>
            <a:ext cx="2344607" cy="88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21380627">
            <a:off x="1983207" y="3562215"/>
            <a:ext cx="2007607" cy="128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1689486" y="4089971"/>
            <a:ext cx="2182439" cy="143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9122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5400000">
            <a:off x="4251089" y="1883738"/>
            <a:ext cx="1805887" cy="1824970"/>
          </a:xfrm>
          <a:custGeom>
            <a:avLst/>
            <a:gdLst>
              <a:gd name="connsiteX0" fmla="*/ 0 w 1805887"/>
              <a:gd name="connsiteY0" fmla="*/ 0 h 1824970"/>
              <a:gd name="connsiteX1" fmla="*/ 1805887 w 1805887"/>
              <a:gd name="connsiteY1" fmla="*/ 0 h 1824970"/>
              <a:gd name="connsiteX2" fmla="*/ 1805887 w 1805887"/>
              <a:gd name="connsiteY2" fmla="*/ 1824970 h 1824970"/>
              <a:gd name="connsiteX3" fmla="*/ 1676997 w 1805887"/>
              <a:gd name="connsiteY3" fmla="*/ 1818462 h 1824970"/>
              <a:gd name="connsiteX4" fmla="*/ 7523 w 1805887"/>
              <a:gd name="connsiteY4" fmla="*/ 148988 h 1824970"/>
              <a:gd name="connsiteX5" fmla="*/ 0 w 1805887"/>
              <a:gd name="connsiteY5" fmla="*/ 0 h 182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887" h="1824970">
                <a:moveTo>
                  <a:pt x="0" y="0"/>
                </a:moveTo>
                <a:lnTo>
                  <a:pt x="1805887" y="0"/>
                </a:lnTo>
                <a:lnTo>
                  <a:pt x="1805887" y="1824970"/>
                </a:lnTo>
                <a:lnTo>
                  <a:pt x="1676997" y="1818462"/>
                </a:lnTo>
                <a:cubicBezTo>
                  <a:pt x="796730" y="1729065"/>
                  <a:pt x="96919" y="1029254"/>
                  <a:pt x="7523" y="148988"/>
                </a:cubicBezTo>
                <a:lnTo>
                  <a:pt x="0" y="0"/>
                </a:lnTo>
                <a:close/>
              </a:path>
            </a:pathLst>
          </a:cu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 rot="5400000">
            <a:off x="6181665" y="1904852"/>
            <a:ext cx="1803858" cy="1784771"/>
          </a:xfrm>
          <a:custGeom>
            <a:avLst/>
            <a:gdLst>
              <a:gd name="connsiteX0" fmla="*/ 0 w 1803858"/>
              <a:gd name="connsiteY0" fmla="*/ 1784771 h 1784771"/>
              <a:gd name="connsiteX1" fmla="*/ 5494 w 1803858"/>
              <a:gd name="connsiteY1" fmla="*/ 1675982 h 1784771"/>
              <a:gd name="connsiteX2" fmla="*/ 1674968 w 1803858"/>
              <a:gd name="connsiteY2" fmla="*/ 6508 h 1784771"/>
              <a:gd name="connsiteX3" fmla="*/ 1803858 w 1803858"/>
              <a:gd name="connsiteY3" fmla="*/ 0 h 1784771"/>
              <a:gd name="connsiteX4" fmla="*/ 1803858 w 1803858"/>
              <a:gd name="connsiteY4" fmla="*/ 1784771 h 1784771"/>
              <a:gd name="connsiteX5" fmla="*/ 0 w 1803858"/>
              <a:gd name="connsiteY5" fmla="*/ 1784771 h 17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3858" h="1784771">
                <a:moveTo>
                  <a:pt x="0" y="1784771"/>
                </a:moveTo>
                <a:lnTo>
                  <a:pt x="5494" y="1675982"/>
                </a:lnTo>
                <a:cubicBezTo>
                  <a:pt x="94890" y="795715"/>
                  <a:pt x="794701" y="95904"/>
                  <a:pt x="1674968" y="6508"/>
                </a:cubicBezTo>
                <a:lnTo>
                  <a:pt x="1803858" y="0"/>
                </a:lnTo>
                <a:lnTo>
                  <a:pt x="1803858" y="1784771"/>
                </a:lnTo>
                <a:lnTo>
                  <a:pt x="0" y="1784771"/>
                </a:lnTo>
                <a:close/>
              </a:path>
            </a:pathLst>
          </a:custGeom>
          <a:solidFill>
            <a:srgbClr val="CCF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任意多边形 39"/>
          <p:cNvSpPr/>
          <p:nvPr/>
        </p:nvSpPr>
        <p:spPr>
          <a:xfrm rot="5400000">
            <a:off x="4251090" y="3814314"/>
            <a:ext cx="1805884" cy="1824970"/>
          </a:xfrm>
          <a:custGeom>
            <a:avLst/>
            <a:gdLst>
              <a:gd name="connsiteX0" fmla="*/ 0 w 1805884"/>
              <a:gd name="connsiteY0" fmla="*/ 1824970 h 1824970"/>
              <a:gd name="connsiteX1" fmla="*/ 0 w 1805884"/>
              <a:gd name="connsiteY1" fmla="*/ 0 h 1824970"/>
              <a:gd name="connsiteX2" fmla="*/ 1805884 w 1805884"/>
              <a:gd name="connsiteY2" fmla="*/ 0 h 1824970"/>
              <a:gd name="connsiteX3" fmla="*/ 1798361 w 1805884"/>
              <a:gd name="connsiteY3" fmla="*/ 148988 h 1824970"/>
              <a:gd name="connsiteX4" fmla="*/ 128887 w 1805884"/>
              <a:gd name="connsiteY4" fmla="*/ 1818462 h 1824970"/>
              <a:gd name="connsiteX5" fmla="*/ 0 w 1805884"/>
              <a:gd name="connsiteY5" fmla="*/ 1824970 h 182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884" h="1824970">
                <a:moveTo>
                  <a:pt x="0" y="1824970"/>
                </a:moveTo>
                <a:lnTo>
                  <a:pt x="0" y="0"/>
                </a:lnTo>
                <a:lnTo>
                  <a:pt x="1805884" y="0"/>
                </a:lnTo>
                <a:lnTo>
                  <a:pt x="1798361" y="148988"/>
                </a:lnTo>
                <a:cubicBezTo>
                  <a:pt x="1708964" y="1029254"/>
                  <a:pt x="1009153" y="1729065"/>
                  <a:pt x="128887" y="1818462"/>
                </a:cubicBezTo>
                <a:lnTo>
                  <a:pt x="0" y="1824970"/>
                </a:lnTo>
                <a:close/>
              </a:path>
            </a:pathLst>
          </a:cu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5400000">
            <a:off x="6181667" y="3833399"/>
            <a:ext cx="1803854" cy="1784771"/>
          </a:xfrm>
          <a:custGeom>
            <a:avLst/>
            <a:gdLst>
              <a:gd name="connsiteX0" fmla="*/ 0 w 1803854"/>
              <a:gd name="connsiteY0" fmla="*/ 1784771 h 1784771"/>
              <a:gd name="connsiteX1" fmla="*/ 0 w 1803854"/>
              <a:gd name="connsiteY1" fmla="*/ 0 h 1784771"/>
              <a:gd name="connsiteX2" fmla="*/ 128887 w 1803854"/>
              <a:gd name="connsiteY2" fmla="*/ 6508 h 1784771"/>
              <a:gd name="connsiteX3" fmla="*/ 1798361 w 1803854"/>
              <a:gd name="connsiteY3" fmla="*/ 1675982 h 1784771"/>
              <a:gd name="connsiteX4" fmla="*/ 1803854 w 1803854"/>
              <a:gd name="connsiteY4" fmla="*/ 1784771 h 1784771"/>
              <a:gd name="connsiteX5" fmla="*/ 0 w 1803854"/>
              <a:gd name="connsiteY5" fmla="*/ 1784771 h 17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3854" h="1784771">
                <a:moveTo>
                  <a:pt x="0" y="1784771"/>
                </a:moveTo>
                <a:lnTo>
                  <a:pt x="0" y="0"/>
                </a:lnTo>
                <a:lnTo>
                  <a:pt x="128887" y="6508"/>
                </a:lnTo>
                <a:cubicBezTo>
                  <a:pt x="1009153" y="95904"/>
                  <a:pt x="1708964" y="795715"/>
                  <a:pt x="1798361" y="1675982"/>
                </a:cubicBezTo>
                <a:lnTo>
                  <a:pt x="1803854" y="1784771"/>
                </a:lnTo>
                <a:lnTo>
                  <a:pt x="0" y="1784771"/>
                </a:lnTo>
                <a:close/>
              </a:path>
            </a:pathLst>
          </a:custGeom>
          <a:solidFill>
            <a:srgbClr val="A5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4238868" y="3492523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44A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任意多边形 66"/>
          <p:cNvSpPr/>
          <p:nvPr/>
        </p:nvSpPr>
        <p:spPr>
          <a:xfrm rot="16200000">
            <a:off x="5048781" y="2679611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47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任意多边形 68"/>
          <p:cNvSpPr/>
          <p:nvPr/>
        </p:nvSpPr>
        <p:spPr>
          <a:xfrm rot="5400000" flipH="1">
            <a:off x="5378296" y="2682610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C4E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6191208" y="3492523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C2E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任意多边形 70"/>
          <p:cNvSpPr/>
          <p:nvPr/>
        </p:nvSpPr>
        <p:spPr>
          <a:xfrm flipH="1" flipV="1">
            <a:off x="4238868" y="3823857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85D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任意多边形 71"/>
          <p:cNvSpPr/>
          <p:nvPr/>
        </p:nvSpPr>
        <p:spPr>
          <a:xfrm rot="5400000" flipV="1">
            <a:off x="5048781" y="4630419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0E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任意多边形 72"/>
          <p:cNvSpPr/>
          <p:nvPr/>
        </p:nvSpPr>
        <p:spPr>
          <a:xfrm flipV="1">
            <a:off x="6194147" y="3823858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6A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 rot="16200000" flipH="1" flipV="1">
            <a:off x="5384234" y="4630420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DA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82663" y="2263681"/>
            <a:ext cx="2527300" cy="1065084"/>
            <a:chOff x="940531" y="2527072"/>
            <a:chExt cx="2527300" cy="1065084"/>
          </a:xfrm>
        </p:grpSpPr>
        <p:sp>
          <p:nvSpPr>
            <p:cNvPr id="17" name="文本框 16"/>
            <p:cNvSpPr txBox="1"/>
            <p:nvPr/>
          </p:nvSpPr>
          <p:spPr>
            <a:xfrm>
              <a:off x="940531" y="2945825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15891" y="2527072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89481" y="2263681"/>
            <a:ext cx="2527300" cy="1065084"/>
            <a:chOff x="8805863" y="2527072"/>
            <a:chExt cx="2527300" cy="1065084"/>
          </a:xfrm>
        </p:grpSpPr>
        <p:sp>
          <p:nvSpPr>
            <p:cNvPr id="77" name="文本框 76"/>
            <p:cNvSpPr txBox="1"/>
            <p:nvPr/>
          </p:nvSpPr>
          <p:spPr>
            <a:xfrm>
              <a:off x="8805863" y="2945825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481223" y="2527072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789481" y="4230860"/>
            <a:ext cx="2527300" cy="1065084"/>
            <a:chOff x="8785214" y="4649404"/>
            <a:chExt cx="2527300" cy="1065084"/>
          </a:xfrm>
        </p:grpSpPr>
        <p:sp>
          <p:nvSpPr>
            <p:cNvPr id="81" name="文本框 80"/>
            <p:cNvSpPr txBox="1"/>
            <p:nvPr/>
          </p:nvSpPr>
          <p:spPr>
            <a:xfrm>
              <a:off x="8785214" y="5068157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460574" y="4649404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0531" y="4230860"/>
            <a:ext cx="2527300" cy="1065084"/>
            <a:chOff x="940531" y="4643924"/>
            <a:chExt cx="2527300" cy="1065084"/>
          </a:xfrm>
        </p:grpSpPr>
        <p:sp>
          <p:nvSpPr>
            <p:cNvPr id="85" name="文本框 84"/>
            <p:cNvSpPr txBox="1"/>
            <p:nvPr/>
          </p:nvSpPr>
          <p:spPr>
            <a:xfrm>
              <a:off x="940531" y="5062677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615891" y="4643924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 rot="19216373">
            <a:off x="4667318" y="2611557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创建于合并分支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 rot="3691235">
            <a:off x="6361139" y="2899793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解决冲突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393828" flipV="1">
            <a:off x="4676537" y="4559009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 rot="17908765" flipV="1">
            <a:off x="6399060" y="4326889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6" name="椭圆 45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2663" y="538658"/>
            <a:ext cx="241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分支管理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381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853221" y="266077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35579" y="2321005"/>
            <a:ext cx="79208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 smtClean="0">
                <a:solidFill>
                  <a:srgbClr val="51C4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3800" b="1" dirty="0">
              <a:solidFill>
                <a:srgbClr val="51C4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25" y="1474178"/>
            <a:ext cx="9394750" cy="4834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:\小小草店铺中的素材\两页的最后加的 的幻灯片\两页的最后加的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762" y="848047"/>
            <a:ext cx="6190476" cy="51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:\小小草店铺中的素材\两页的最后加的 的幻灯片\两页的最后加的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01" y="-1"/>
            <a:ext cx="12211701" cy="686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7" name="椭圆 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C2E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来龙去脉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81450" y="1784410"/>
            <a:ext cx="7250113" cy="4114800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483100" y="2082800"/>
            <a:ext cx="6413500" cy="3448407"/>
            <a:chOff x="4394200" y="2108200"/>
            <a:chExt cx="6413500" cy="3448407"/>
          </a:xfrm>
        </p:grpSpPr>
        <p:sp>
          <p:nvSpPr>
            <p:cNvPr id="19" name="文本框 18"/>
            <p:cNvSpPr txBox="1"/>
            <p:nvPr/>
          </p:nvSpPr>
          <p:spPr>
            <a:xfrm>
              <a:off x="4419600" y="2108200"/>
              <a:ext cx="290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高端大气上档次！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19600" y="2631419"/>
              <a:ext cx="5092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Git</a:t>
              </a:r>
              <a:r>
                <a:rPr lang="zh-CN" altLang="en-US" dirty="0">
                  <a:solidFill>
                    <a:schemeClr val="bg1"/>
                  </a:solidFill>
                </a:rPr>
                <a:t>是目前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世界上较先进</a:t>
              </a:r>
              <a:r>
                <a:rPr lang="zh-CN" altLang="en-US" dirty="0">
                  <a:solidFill>
                    <a:schemeClr val="bg1"/>
                  </a:solidFill>
                </a:rPr>
                <a:t>的分布式版本控制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系统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394200" y="3249652"/>
              <a:ext cx="6413500" cy="2306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2008年，GitHub网站上线了，它为开源项目免费提供Git存储，无数开源项目开始迁移至GitHub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algn="just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他的故事：</a:t>
              </a:r>
            </a:p>
            <a:p>
              <a:pPr algn="ju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https://www.liaoxuefeng.com/wiki/0013739516305929606dd18361248578c67b8067c8c017b000/00137402760310626208b4f695940a49e5348b689d095fc000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3" y="1707004"/>
            <a:ext cx="2104762" cy="19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3" y="3687956"/>
            <a:ext cx="2104762" cy="18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2980" y="1550670"/>
            <a:ext cx="3676015" cy="713105"/>
          </a:xfrm>
          <a:prstGeom prst="rect">
            <a:avLst/>
          </a:prstGeom>
          <a:solidFill>
            <a:srgbClr val="51C4C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6505" y="1676400"/>
            <a:ext cx="341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集中式版本控制系统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516123" y="5362672"/>
            <a:ext cx="111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22" name="椭圆 21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82663" y="538658"/>
            <a:ext cx="22177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2619375"/>
            <a:ext cx="4340860" cy="3302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643245" y="1550670"/>
            <a:ext cx="6263005" cy="4272915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43245" y="1805940"/>
            <a:ext cx="59404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集中式版本控制系统，版本库是集中存放在中央服务器的，而干活的时候，用的都是自己的电脑，所以要先从中央服务器取得最新的版本，然后开始干活，干完活了，再把自己的活推送给中央服务器</a:t>
            </a:r>
          </a:p>
          <a:p>
            <a:pPr algn="just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、必须联网才能工作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、网速相对较慢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2980" y="1550670"/>
            <a:ext cx="3676015" cy="713105"/>
          </a:xfrm>
          <a:prstGeom prst="rect">
            <a:avLst/>
          </a:prstGeom>
          <a:solidFill>
            <a:srgbClr val="51C4C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6505" y="1676400"/>
            <a:ext cx="341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516123" y="5362672"/>
            <a:ext cx="111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22" name="椭圆 21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82663" y="538658"/>
            <a:ext cx="22177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82663" y="976868"/>
            <a:ext cx="31511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</a:t>
            </a:r>
          </a:p>
        </p:txBody>
      </p:sp>
      <p:sp>
        <p:nvSpPr>
          <p:cNvPr id="18" name="矩形 17"/>
          <p:cNvSpPr/>
          <p:nvPr/>
        </p:nvSpPr>
        <p:spPr>
          <a:xfrm>
            <a:off x="5643245" y="1550670"/>
            <a:ext cx="6263005" cy="4939665"/>
          </a:xfrm>
          <a:prstGeom prst="rect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43245" y="1676400"/>
            <a:ext cx="594042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分布式版本控制系统根本没有“中央服务器”，每个人的电脑上都是一个完整的版本库，这样，你工作的时候，就不需要联网了，因为版本库就在你自己的电脑上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、安全性高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因为每个人电脑里都有完整的版本库，某一个人的电脑坏掉了不要紧，随便从其他人那里复制一个就可以了。而集中式版本控制系统的中央服务器要是出了问题，所有人都没法干活了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、更方便的团队协作方式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本地无需联网自己控制版本，为了方便，分布式版本控制系统通常也有一台充当“中央服务器”的电脑，但这个服务器的作用仅仅是用来方便“交换”大家的修改，没有它大家也一样干活，只是交换修改不方便而已</a:t>
            </a:r>
          </a:p>
          <a:p>
            <a:pPr algn="just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、分支管理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Git的优势不单是不必联网这么简单，后面我们还会看到Git极其强大的分支管理，把SVN等远远抛在了后面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2491740"/>
            <a:ext cx="3676650" cy="3433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972345" y="1782794"/>
            <a:ext cx="3001962" cy="3278187"/>
            <a:chOff x="972345" y="1782794"/>
            <a:chExt cx="3001962" cy="3278187"/>
          </a:xfrm>
        </p:grpSpPr>
        <p:grpSp>
          <p:nvGrpSpPr>
            <p:cNvPr id="13" name="组合 12"/>
            <p:cNvGrpSpPr/>
            <p:nvPr/>
          </p:nvGrpSpPr>
          <p:grpSpPr>
            <a:xfrm>
              <a:off x="972345" y="1782794"/>
              <a:ext cx="3001962" cy="3001962"/>
              <a:chOff x="7701245" y="84934"/>
              <a:chExt cx="3001962" cy="3001962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7701245" y="84934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7866782" y="247653"/>
                <a:ext cx="2671616" cy="2701924"/>
                <a:chOff x="7866782" y="247653"/>
                <a:chExt cx="2671616" cy="2701924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2" cstate="screen"/>
                <a:srcRect/>
                <a:stretch>
                  <a:fillRect/>
                </a:stretch>
              </p:blipFill>
              <p:spPr>
                <a:xfrm rot="10232509" flipH="1">
                  <a:off x="7866782" y="273053"/>
                  <a:ext cx="2394671" cy="2676524"/>
                </a:xfrm>
                <a:custGeom>
                  <a:avLst/>
                  <a:gdLst>
                    <a:gd name="connsiteX0" fmla="*/ 1338262 w 2394671"/>
                    <a:gd name="connsiteY0" fmla="*/ 0 h 2676524"/>
                    <a:gd name="connsiteX1" fmla="*/ 0 w 2394671"/>
                    <a:gd name="connsiteY1" fmla="*/ 1338262 h 2676524"/>
                    <a:gd name="connsiteX2" fmla="*/ 1338262 w 2394671"/>
                    <a:gd name="connsiteY2" fmla="*/ 2676524 h 2676524"/>
                    <a:gd name="connsiteX3" fmla="*/ 2370930 w 2394671"/>
                    <a:gd name="connsiteY3" fmla="*/ 2189521 h 2676524"/>
                    <a:gd name="connsiteX4" fmla="*/ 2394671 w 2394671"/>
                    <a:gd name="connsiteY4" fmla="*/ 2157773 h 2676524"/>
                    <a:gd name="connsiteX5" fmla="*/ 2394671 w 2394671"/>
                    <a:gd name="connsiteY5" fmla="*/ 518751 h 2676524"/>
                    <a:gd name="connsiteX6" fmla="*/ 2370930 w 2394671"/>
                    <a:gd name="connsiteY6" fmla="*/ 487003 h 2676524"/>
                    <a:gd name="connsiteX7" fmla="*/ 1338262 w 2394671"/>
                    <a:gd name="connsiteY7" fmla="*/ 0 h 2676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671" h="2676524">
                      <a:moveTo>
                        <a:pt x="1338262" y="0"/>
                      </a:moveTo>
                      <a:cubicBezTo>
                        <a:pt x="599160" y="0"/>
                        <a:pt x="0" y="599160"/>
                        <a:pt x="0" y="1338262"/>
                      </a:cubicBezTo>
                      <a:cubicBezTo>
                        <a:pt x="0" y="2077364"/>
                        <a:pt x="599160" y="2676524"/>
                        <a:pt x="1338262" y="2676524"/>
                      </a:cubicBezTo>
                      <a:cubicBezTo>
                        <a:pt x="1754007" y="2676524"/>
                        <a:pt x="2125473" y="2486946"/>
                        <a:pt x="2370930" y="2189521"/>
                      </a:cubicBezTo>
                      <a:lnTo>
                        <a:pt x="2394671" y="2157773"/>
                      </a:lnTo>
                      <a:lnTo>
                        <a:pt x="2394671" y="518751"/>
                      </a:lnTo>
                      <a:lnTo>
                        <a:pt x="2370930" y="487003"/>
                      </a:lnTo>
                      <a:cubicBezTo>
                        <a:pt x="2125473" y="189578"/>
                        <a:pt x="1754007" y="0"/>
                        <a:pt x="1338262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2" cstate="screen"/>
                <a:srcRect/>
                <a:stretch>
                  <a:fillRect/>
                </a:stretch>
              </p:blipFill>
              <p:spPr>
                <a:xfrm flipH="1">
                  <a:off x="8143727" y="247653"/>
                  <a:ext cx="2394671" cy="2676524"/>
                </a:xfrm>
                <a:custGeom>
                  <a:avLst/>
                  <a:gdLst>
                    <a:gd name="connsiteX0" fmla="*/ 1338262 w 2394671"/>
                    <a:gd name="connsiteY0" fmla="*/ 0 h 2676524"/>
                    <a:gd name="connsiteX1" fmla="*/ 0 w 2394671"/>
                    <a:gd name="connsiteY1" fmla="*/ 1338262 h 2676524"/>
                    <a:gd name="connsiteX2" fmla="*/ 1338262 w 2394671"/>
                    <a:gd name="connsiteY2" fmla="*/ 2676524 h 2676524"/>
                    <a:gd name="connsiteX3" fmla="*/ 2370930 w 2394671"/>
                    <a:gd name="connsiteY3" fmla="*/ 2189521 h 2676524"/>
                    <a:gd name="connsiteX4" fmla="*/ 2394671 w 2394671"/>
                    <a:gd name="connsiteY4" fmla="*/ 2157773 h 2676524"/>
                    <a:gd name="connsiteX5" fmla="*/ 2394671 w 2394671"/>
                    <a:gd name="connsiteY5" fmla="*/ 518751 h 2676524"/>
                    <a:gd name="connsiteX6" fmla="*/ 2370930 w 2394671"/>
                    <a:gd name="connsiteY6" fmla="*/ 487003 h 2676524"/>
                    <a:gd name="connsiteX7" fmla="*/ 1338262 w 2394671"/>
                    <a:gd name="connsiteY7" fmla="*/ 0 h 2676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4671" h="2676524">
                      <a:moveTo>
                        <a:pt x="1338262" y="0"/>
                      </a:moveTo>
                      <a:cubicBezTo>
                        <a:pt x="599160" y="0"/>
                        <a:pt x="0" y="599160"/>
                        <a:pt x="0" y="1338262"/>
                      </a:cubicBezTo>
                      <a:cubicBezTo>
                        <a:pt x="0" y="2077364"/>
                        <a:pt x="599160" y="2676524"/>
                        <a:pt x="1338262" y="2676524"/>
                      </a:cubicBezTo>
                      <a:cubicBezTo>
                        <a:pt x="1754007" y="2676524"/>
                        <a:pt x="2125473" y="2486946"/>
                        <a:pt x="2370930" y="2189521"/>
                      </a:cubicBezTo>
                      <a:lnTo>
                        <a:pt x="2394671" y="2157773"/>
                      </a:lnTo>
                      <a:lnTo>
                        <a:pt x="2394671" y="518751"/>
                      </a:lnTo>
                      <a:lnTo>
                        <a:pt x="2370930" y="487003"/>
                      </a:lnTo>
                      <a:cubicBezTo>
                        <a:pt x="2125473" y="189578"/>
                        <a:pt x="1754007" y="0"/>
                        <a:pt x="1338262" y="0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35" name="等腰三角形 34"/>
            <p:cNvSpPr/>
            <p:nvPr/>
          </p:nvSpPr>
          <p:spPr>
            <a:xfrm rot="10800000">
              <a:off x="2198174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631532" y="1795494"/>
            <a:ext cx="3001962" cy="3265487"/>
            <a:chOff x="4631532" y="1795494"/>
            <a:chExt cx="3001962" cy="3265487"/>
          </a:xfrm>
        </p:grpSpPr>
        <p:grpSp>
          <p:nvGrpSpPr>
            <p:cNvPr id="31" name="组合 30"/>
            <p:cNvGrpSpPr/>
            <p:nvPr/>
          </p:nvGrpSpPr>
          <p:grpSpPr>
            <a:xfrm>
              <a:off x="4631532" y="1795494"/>
              <a:ext cx="3001962" cy="3001962"/>
              <a:chOff x="4105275" y="1610519"/>
              <a:chExt cx="3001962" cy="300196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105275" y="1610519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4267994" y="1782794"/>
                <a:ext cx="2676524" cy="2676524"/>
              </a:xfrm>
              <a:custGeom>
                <a:avLst/>
                <a:gdLst>
                  <a:gd name="connsiteX0" fmla="*/ 1338262 w 2676524"/>
                  <a:gd name="connsiteY0" fmla="*/ 0 h 2676524"/>
                  <a:gd name="connsiteX1" fmla="*/ 2676524 w 2676524"/>
                  <a:gd name="connsiteY1" fmla="*/ 1338262 h 2676524"/>
                  <a:gd name="connsiteX2" fmla="*/ 1338262 w 2676524"/>
                  <a:gd name="connsiteY2" fmla="*/ 2676524 h 2676524"/>
                  <a:gd name="connsiteX3" fmla="*/ 0 w 2676524"/>
                  <a:gd name="connsiteY3" fmla="*/ 1338262 h 2676524"/>
                  <a:gd name="connsiteX4" fmla="*/ 1338262 w 2676524"/>
                  <a:gd name="connsiteY4" fmla="*/ 0 h 267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6524" h="2676524">
                    <a:moveTo>
                      <a:pt x="1338262" y="0"/>
                    </a:moveTo>
                    <a:cubicBezTo>
                      <a:pt x="2077364" y="0"/>
                      <a:pt x="2676524" y="599160"/>
                      <a:pt x="2676524" y="1338262"/>
                    </a:cubicBezTo>
                    <a:cubicBezTo>
                      <a:pt x="2676524" y="2077364"/>
                      <a:pt x="2077364" y="2676524"/>
                      <a:pt x="1338262" y="2676524"/>
                    </a:cubicBezTo>
                    <a:cubicBezTo>
                      <a:pt x="599160" y="2676524"/>
                      <a:pt x="0" y="2077364"/>
                      <a:pt x="0" y="1338262"/>
                    </a:cubicBezTo>
                    <a:cubicBezTo>
                      <a:pt x="0" y="599160"/>
                      <a:pt x="599160" y="0"/>
                      <a:pt x="1338262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36" name="等腰三角形 35"/>
            <p:cNvSpPr/>
            <p:nvPr/>
          </p:nvSpPr>
          <p:spPr>
            <a:xfrm rot="10800000">
              <a:off x="5906469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242301" y="1808194"/>
            <a:ext cx="3001962" cy="3252787"/>
            <a:chOff x="8242301" y="1808194"/>
            <a:chExt cx="3001962" cy="3252787"/>
          </a:xfrm>
        </p:grpSpPr>
        <p:grpSp>
          <p:nvGrpSpPr>
            <p:cNvPr id="34" name="组合 33"/>
            <p:cNvGrpSpPr/>
            <p:nvPr/>
          </p:nvGrpSpPr>
          <p:grpSpPr>
            <a:xfrm>
              <a:off x="8242301" y="1808194"/>
              <a:ext cx="3001962" cy="3001962"/>
              <a:chOff x="1033267" y="1542257"/>
              <a:chExt cx="3001962" cy="3001962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033267" y="1542257"/>
                <a:ext cx="3001962" cy="3001962"/>
              </a:xfrm>
              <a:prstGeom prst="ellipse">
                <a:avLst/>
              </a:prstGeom>
              <a:solidFill>
                <a:srgbClr val="51C4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>
              <a:xfrm>
                <a:off x="1195986" y="1704976"/>
                <a:ext cx="2676524" cy="2676524"/>
              </a:xfrm>
              <a:custGeom>
                <a:avLst/>
                <a:gdLst>
                  <a:gd name="connsiteX0" fmla="*/ 1270000 w 2540000"/>
                  <a:gd name="connsiteY0" fmla="*/ 0 h 2540000"/>
                  <a:gd name="connsiteX1" fmla="*/ 2540000 w 2540000"/>
                  <a:gd name="connsiteY1" fmla="*/ 1270000 h 2540000"/>
                  <a:gd name="connsiteX2" fmla="*/ 1270000 w 2540000"/>
                  <a:gd name="connsiteY2" fmla="*/ 2540000 h 2540000"/>
                  <a:gd name="connsiteX3" fmla="*/ 0 w 2540000"/>
                  <a:gd name="connsiteY3" fmla="*/ 1270000 h 2540000"/>
                  <a:gd name="connsiteX4" fmla="*/ 1270000 w 2540000"/>
                  <a:gd name="connsiteY4" fmla="*/ 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0" h="2540000">
                    <a:moveTo>
                      <a:pt x="1270000" y="0"/>
                    </a:moveTo>
                    <a:cubicBezTo>
                      <a:pt x="1971402" y="0"/>
                      <a:pt x="2540000" y="568598"/>
                      <a:pt x="2540000" y="1270000"/>
                    </a:cubicBezTo>
                    <a:cubicBezTo>
                      <a:pt x="2540000" y="1971402"/>
                      <a:pt x="1971402" y="2540000"/>
                      <a:pt x="1270000" y="2540000"/>
                    </a:cubicBezTo>
                    <a:cubicBezTo>
                      <a:pt x="568598" y="2540000"/>
                      <a:pt x="0" y="1971402"/>
                      <a:pt x="0" y="1270000"/>
                    </a:cubicBezTo>
                    <a:cubicBezTo>
                      <a:pt x="0" y="568598"/>
                      <a:pt x="568598" y="0"/>
                      <a:pt x="1270000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39" name="等腰三角形 38"/>
            <p:cNvSpPr/>
            <p:nvPr/>
          </p:nvSpPr>
          <p:spPr>
            <a:xfrm rot="10800000">
              <a:off x="9517238" y="4671250"/>
              <a:ext cx="452088" cy="389731"/>
            </a:xfrm>
            <a:prstGeom prst="triangl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159127" y="5339727"/>
            <a:ext cx="262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但丁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代表作：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神曲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818314" y="5332750"/>
            <a:ext cx="262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彼特拉克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代表作：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歌集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29083" y="5332754"/>
            <a:ext cx="262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薄伽丘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代表作：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十日谈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37" name="椭圆 36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章节标题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页内容用一句话概括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5400000">
            <a:off x="4251089" y="1883738"/>
            <a:ext cx="1805887" cy="1824970"/>
          </a:xfrm>
          <a:custGeom>
            <a:avLst/>
            <a:gdLst>
              <a:gd name="connsiteX0" fmla="*/ 0 w 1805887"/>
              <a:gd name="connsiteY0" fmla="*/ 0 h 1824970"/>
              <a:gd name="connsiteX1" fmla="*/ 1805887 w 1805887"/>
              <a:gd name="connsiteY1" fmla="*/ 0 h 1824970"/>
              <a:gd name="connsiteX2" fmla="*/ 1805887 w 1805887"/>
              <a:gd name="connsiteY2" fmla="*/ 1824970 h 1824970"/>
              <a:gd name="connsiteX3" fmla="*/ 1676997 w 1805887"/>
              <a:gd name="connsiteY3" fmla="*/ 1818462 h 1824970"/>
              <a:gd name="connsiteX4" fmla="*/ 7523 w 1805887"/>
              <a:gd name="connsiteY4" fmla="*/ 148988 h 1824970"/>
              <a:gd name="connsiteX5" fmla="*/ 0 w 1805887"/>
              <a:gd name="connsiteY5" fmla="*/ 0 h 182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887" h="1824970">
                <a:moveTo>
                  <a:pt x="0" y="0"/>
                </a:moveTo>
                <a:lnTo>
                  <a:pt x="1805887" y="0"/>
                </a:lnTo>
                <a:lnTo>
                  <a:pt x="1805887" y="1824970"/>
                </a:lnTo>
                <a:lnTo>
                  <a:pt x="1676997" y="1818462"/>
                </a:lnTo>
                <a:cubicBezTo>
                  <a:pt x="796730" y="1729065"/>
                  <a:pt x="96919" y="1029254"/>
                  <a:pt x="7523" y="148988"/>
                </a:cubicBezTo>
                <a:lnTo>
                  <a:pt x="0" y="0"/>
                </a:lnTo>
                <a:close/>
              </a:path>
            </a:pathLst>
          </a:cu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 rot="5400000">
            <a:off x="6181665" y="1904852"/>
            <a:ext cx="1803858" cy="1784771"/>
          </a:xfrm>
          <a:custGeom>
            <a:avLst/>
            <a:gdLst>
              <a:gd name="connsiteX0" fmla="*/ 0 w 1803858"/>
              <a:gd name="connsiteY0" fmla="*/ 1784771 h 1784771"/>
              <a:gd name="connsiteX1" fmla="*/ 5494 w 1803858"/>
              <a:gd name="connsiteY1" fmla="*/ 1675982 h 1784771"/>
              <a:gd name="connsiteX2" fmla="*/ 1674968 w 1803858"/>
              <a:gd name="connsiteY2" fmla="*/ 6508 h 1784771"/>
              <a:gd name="connsiteX3" fmla="*/ 1803858 w 1803858"/>
              <a:gd name="connsiteY3" fmla="*/ 0 h 1784771"/>
              <a:gd name="connsiteX4" fmla="*/ 1803858 w 1803858"/>
              <a:gd name="connsiteY4" fmla="*/ 1784771 h 1784771"/>
              <a:gd name="connsiteX5" fmla="*/ 0 w 1803858"/>
              <a:gd name="connsiteY5" fmla="*/ 1784771 h 17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3858" h="1784771">
                <a:moveTo>
                  <a:pt x="0" y="1784771"/>
                </a:moveTo>
                <a:lnTo>
                  <a:pt x="5494" y="1675982"/>
                </a:lnTo>
                <a:cubicBezTo>
                  <a:pt x="94890" y="795715"/>
                  <a:pt x="794701" y="95904"/>
                  <a:pt x="1674968" y="6508"/>
                </a:cubicBezTo>
                <a:lnTo>
                  <a:pt x="1803858" y="0"/>
                </a:lnTo>
                <a:lnTo>
                  <a:pt x="1803858" y="1784771"/>
                </a:lnTo>
                <a:lnTo>
                  <a:pt x="0" y="1784771"/>
                </a:lnTo>
                <a:close/>
              </a:path>
            </a:pathLst>
          </a:custGeom>
          <a:solidFill>
            <a:srgbClr val="CCF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任意多边形 39"/>
          <p:cNvSpPr/>
          <p:nvPr/>
        </p:nvSpPr>
        <p:spPr>
          <a:xfrm rot="5400000">
            <a:off x="4251090" y="3814314"/>
            <a:ext cx="1805884" cy="1824970"/>
          </a:xfrm>
          <a:custGeom>
            <a:avLst/>
            <a:gdLst>
              <a:gd name="connsiteX0" fmla="*/ 0 w 1805884"/>
              <a:gd name="connsiteY0" fmla="*/ 1824970 h 1824970"/>
              <a:gd name="connsiteX1" fmla="*/ 0 w 1805884"/>
              <a:gd name="connsiteY1" fmla="*/ 0 h 1824970"/>
              <a:gd name="connsiteX2" fmla="*/ 1805884 w 1805884"/>
              <a:gd name="connsiteY2" fmla="*/ 0 h 1824970"/>
              <a:gd name="connsiteX3" fmla="*/ 1798361 w 1805884"/>
              <a:gd name="connsiteY3" fmla="*/ 148988 h 1824970"/>
              <a:gd name="connsiteX4" fmla="*/ 128887 w 1805884"/>
              <a:gd name="connsiteY4" fmla="*/ 1818462 h 1824970"/>
              <a:gd name="connsiteX5" fmla="*/ 0 w 1805884"/>
              <a:gd name="connsiteY5" fmla="*/ 1824970 h 182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5884" h="1824970">
                <a:moveTo>
                  <a:pt x="0" y="1824970"/>
                </a:moveTo>
                <a:lnTo>
                  <a:pt x="0" y="0"/>
                </a:lnTo>
                <a:lnTo>
                  <a:pt x="1805884" y="0"/>
                </a:lnTo>
                <a:lnTo>
                  <a:pt x="1798361" y="148988"/>
                </a:lnTo>
                <a:cubicBezTo>
                  <a:pt x="1708964" y="1029254"/>
                  <a:pt x="1009153" y="1729065"/>
                  <a:pt x="128887" y="1818462"/>
                </a:cubicBezTo>
                <a:lnTo>
                  <a:pt x="0" y="1824970"/>
                </a:lnTo>
                <a:close/>
              </a:path>
            </a:pathLst>
          </a:cu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5400000">
            <a:off x="6181667" y="3833399"/>
            <a:ext cx="1803854" cy="1784771"/>
          </a:xfrm>
          <a:custGeom>
            <a:avLst/>
            <a:gdLst>
              <a:gd name="connsiteX0" fmla="*/ 0 w 1803854"/>
              <a:gd name="connsiteY0" fmla="*/ 1784771 h 1784771"/>
              <a:gd name="connsiteX1" fmla="*/ 0 w 1803854"/>
              <a:gd name="connsiteY1" fmla="*/ 0 h 1784771"/>
              <a:gd name="connsiteX2" fmla="*/ 128887 w 1803854"/>
              <a:gd name="connsiteY2" fmla="*/ 6508 h 1784771"/>
              <a:gd name="connsiteX3" fmla="*/ 1798361 w 1803854"/>
              <a:gd name="connsiteY3" fmla="*/ 1675982 h 1784771"/>
              <a:gd name="connsiteX4" fmla="*/ 1803854 w 1803854"/>
              <a:gd name="connsiteY4" fmla="*/ 1784771 h 1784771"/>
              <a:gd name="connsiteX5" fmla="*/ 0 w 1803854"/>
              <a:gd name="connsiteY5" fmla="*/ 1784771 h 17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3854" h="1784771">
                <a:moveTo>
                  <a:pt x="0" y="1784771"/>
                </a:moveTo>
                <a:lnTo>
                  <a:pt x="0" y="0"/>
                </a:lnTo>
                <a:lnTo>
                  <a:pt x="128887" y="6508"/>
                </a:lnTo>
                <a:cubicBezTo>
                  <a:pt x="1009153" y="95904"/>
                  <a:pt x="1708964" y="795715"/>
                  <a:pt x="1798361" y="1675982"/>
                </a:cubicBezTo>
                <a:lnTo>
                  <a:pt x="1803854" y="1784771"/>
                </a:lnTo>
                <a:lnTo>
                  <a:pt x="0" y="1784771"/>
                </a:lnTo>
                <a:close/>
              </a:path>
            </a:pathLst>
          </a:custGeom>
          <a:solidFill>
            <a:srgbClr val="A5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 flipH="1">
            <a:off x="4238868" y="3492523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44A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任意多边形 66"/>
          <p:cNvSpPr/>
          <p:nvPr/>
        </p:nvSpPr>
        <p:spPr>
          <a:xfrm rot="16200000">
            <a:off x="5048781" y="2679611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47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任意多边形 68"/>
          <p:cNvSpPr/>
          <p:nvPr/>
        </p:nvSpPr>
        <p:spPr>
          <a:xfrm rot="5400000" flipH="1">
            <a:off x="5378296" y="2682610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C4E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6191208" y="3492523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C2E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任意多边形 70"/>
          <p:cNvSpPr/>
          <p:nvPr/>
        </p:nvSpPr>
        <p:spPr>
          <a:xfrm flipH="1" flipV="1">
            <a:off x="4238868" y="3823857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85D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任意多边形 71"/>
          <p:cNvSpPr/>
          <p:nvPr/>
        </p:nvSpPr>
        <p:spPr>
          <a:xfrm rot="5400000" flipV="1">
            <a:off x="5048781" y="4630419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0E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任意多边形 72"/>
          <p:cNvSpPr/>
          <p:nvPr/>
        </p:nvSpPr>
        <p:spPr>
          <a:xfrm flipV="1">
            <a:off x="6194147" y="3823858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6A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 rot="16200000" flipH="1" flipV="1">
            <a:off x="5384234" y="4630420"/>
            <a:ext cx="1824969" cy="211846"/>
          </a:xfrm>
          <a:custGeom>
            <a:avLst/>
            <a:gdLst>
              <a:gd name="connsiteX0" fmla="*/ 201328 w 1824969"/>
              <a:gd name="connsiteY0" fmla="*/ 0 h 211846"/>
              <a:gd name="connsiteX1" fmla="*/ 0 w 1824969"/>
              <a:gd name="connsiteY1" fmla="*/ 196924 h 211846"/>
              <a:gd name="connsiteX2" fmla="*/ 0 w 1824969"/>
              <a:gd name="connsiteY2" fmla="*/ 211846 h 211846"/>
              <a:gd name="connsiteX3" fmla="*/ 227983 w 1824969"/>
              <a:gd name="connsiteY3" fmla="*/ 211846 h 211846"/>
              <a:gd name="connsiteX4" fmla="*/ 1824969 w 1824969"/>
              <a:gd name="connsiteY4" fmla="*/ 211846 h 211846"/>
              <a:gd name="connsiteX5" fmla="*/ 202293 w 1824969"/>
              <a:gd name="connsiteY5" fmla="*/ 7674 h 21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69" h="211846">
                <a:moveTo>
                  <a:pt x="201328" y="0"/>
                </a:moveTo>
                <a:lnTo>
                  <a:pt x="0" y="196924"/>
                </a:lnTo>
                <a:lnTo>
                  <a:pt x="0" y="211846"/>
                </a:lnTo>
                <a:lnTo>
                  <a:pt x="227983" y="211846"/>
                </a:lnTo>
                <a:lnTo>
                  <a:pt x="1824969" y="211846"/>
                </a:lnTo>
                <a:lnTo>
                  <a:pt x="202293" y="7674"/>
                </a:lnTo>
                <a:close/>
              </a:path>
            </a:pathLst>
          </a:custGeom>
          <a:solidFill>
            <a:srgbClr val="9DA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82663" y="2263681"/>
            <a:ext cx="2527300" cy="1065084"/>
            <a:chOff x="940531" y="2527072"/>
            <a:chExt cx="2527300" cy="1065084"/>
          </a:xfrm>
        </p:grpSpPr>
        <p:sp>
          <p:nvSpPr>
            <p:cNvPr id="17" name="文本框 16"/>
            <p:cNvSpPr txBox="1"/>
            <p:nvPr/>
          </p:nvSpPr>
          <p:spPr>
            <a:xfrm>
              <a:off x="940531" y="2945825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15891" y="2527072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789481" y="2263681"/>
            <a:ext cx="2527300" cy="1065084"/>
            <a:chOff x="8805863" y="2527072"/>
            <a:chExt cx="2527300" cy="1065084"/>
          </a:xfrm>
        </p:grpSpPr>
        <p:sp>
          <p:nvSpPr>
            <p:cNvPr id="77" name="文本框 76"/>
            <p:cNvSpPr txBox="1"/>
            <p:nvPr/>
          </p:nvSpPr>
          <p:spPr>
            <a:xfrm>
              <a:off x="8805863" y="2945825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481223" y="2527072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789481" y="4230860"/>
            <a:ext cx="2527300" cy="1065084"/>
            <a:chOff x="8785214" y="4649404"/>
            <a:chExt cx="2527300" cy="1065084"/>
          </a:xfrm>
        </p:grpSpPr>
        <p:sp>
          <p:nvSpPr>
            <p:cNvPr id="81" name="文本框 80"/>
            <p:cNvSpPr txBox="1"/>
            <p:nvPr/>
          </p:nvSpPr>
          <p:spPr>
            <a:xfrm>
              <a:off x="8785214" y="5068157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460574" y="4649404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0531" y="4230860"/>
            <a:ext cx="2527300" cy="1065084"/>
            <a:chOff x="940531" y="4643924"/>
            <a:chExt cx="2527300" cy="1065084"/>
          </a:xfrm>
        </p:grpSpPr>
        <p:sp>
          <p:nvSpPr>
            <p:cNvPr id="85" name="文本框 84"/>
            <p:cNvSpPr txBox="1"/>
            <p:nvPr/>
          </p:nvSpPr>
          <p:spPr>
            <a:xfrm>
              <a:off x="940531" y="5062677"/>
              <a:ext cx="2527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这个词语进行描述请输入内容请输入内容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615891" y="4643924"/>
              <a:ext cx="11765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一个词语</a:t>
              </a:r>
              <a:endPara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 rot="19216373">
            <a:off x="4667318" y="2611557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 rot="3691235">
            <a:off x="6361139" y="2899793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383627" flipV="1">
            <a:off x="4676537" y="4559009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 rot="17908765" flipV="1">
            <a:off x="6399060" y="4326889"/>
            <a:ext cx="1369067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描述性词语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46" name="椭圆 45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131300" y="6369599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A5B6BE"/>
                </a:solidFill>
                <a:latin typeface="Algerian" panose="04020705040A02060702" pitchFamily="82" charset="0"/>
              </a:rPr>
              <a:t>RENAISSANCE</a:t>
            </a:r>
            <a:endParaRPr lang="zh-CN" altLang="en-US" sz="2400" dirty="0">
              <a:solidFill>
                <a:srgbClr val="A5B6BE"/>
              </a:solidFill>
              <a:latin typeface="Algerian" panose="04020705040A02060702" pitchFamily="82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2663" y="538658"/>
            <a:ext cx="221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章节标题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82663" y="976868"/>
            <a:ext cx="31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pc="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页内容用一句话概括</a:t>
            </a:r>
            <a:endParaRPr lang="zh-CN" altLang="en-US" spc="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33863" y="1965325"/>
            <a:ext cx="3803650" cy="3803650"/>
          </a:xfrm>
          <a:prstGeom prst="ellipse">
            <a:avLst/>
          </a:prstGeom>
          <a:noFill/>
          <a:ln>
            <a:solidFill>
              <a:srgbClr val="A5B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723063" y="1820725"/>
            <a:ext cx="749300" cy="749300"/>
          </a:xfrm>
          <a:prstGeom prst="ellipse">
            <a:avLst/>
          </a:prstGeom>
          <a:solidFill>
            <a:srgbClr val="51C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92663" y="1820725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88263" y="3492500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23063" y="5164276"/>
            <a:ext cx="749300" cy="749300"/>
          </a:xfrm>
          <a:prstGeom prst="ellipse">
            <a:avLst/>
          </a:prstGeom>
          <a:solidFill>
            <a:srgbClr val="9AE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792663" y="5164275"/>
            <a:ext cx="749300" cy="749300"/>
          </a:xfrm>
          <a:prstGeom prst="ellipse">
            <a:avLst/>
          </a:prstGeom>
          <a:solidFill>
            <a:srgbClr val="C8D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827463" y="3492500"/>
            <a:ext cx="749300" cy="749300"/>
          </a:xfrm>
          <a:prstGeom prst="ellipse">
            <a:avLst/>
          </a:prstGeom>
          <a:solidFill>
            <a:srgbClr val="CCF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256213" y="2990850"/>
            <a:ext cx="1752600" cy="1752600"/>
          </a:xfrm>
          <a:prstGeom prst="ellipse">
            <a:avLst/>
          </a:prstGeom>
          <a:solidFill>
            <a:srgbClr val="A5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48600" y="1777862"/>
            <a:ext cx="33956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、远程仓库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848600" y="5121138"/>
            <a:ext cx="33956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987675" y="1965325"/>
            <a:ext cx="1703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396490" y="5303520"/>
            <a:ext cx="2180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、时光机穿梭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771650" y="3555365"/>
            <a:ext cx="1926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创建版本库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870950" y="3449500"/>
            <a:ext cx="33956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、分支管理</a:t>
            </a:r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4918075" y="1944688"/>
            <a:ext cx="498475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screen">
            <a:lum bright="70000" contrast="-70000"/>
          </a:blip>
          <a:stretch>
            <a:fillRect/>
          </a:stretch>
        </p:blipFill>
        <p:spPr>
          <a:xfrm>
            <a:off x="7859876" y="3658197"/>
            <a:ext cx="396237" cy="392907"/>
          </a:xfrm>
          <a:prstGeom prst="rect">
            <a:avLst/>
          </a:prstGeom>
        </p:spPr>
      </p:pic>
      <p:sp>
        <p:nvSpPr>
          <p:cNvPr id="14" name="AutoShape 7"/>
          <p:cNvSpPr>
            <a:spLocks noChangeAspect="1" noChangeArrowheads="1" noTextEdit="1"/>
          </p:cNvSpPr>
          <p:nvPr/>
        </p:nvSpPr>
        <p:spPr bwMode="auto">
          <a:xfrm>
            <a:off x="4975225" y="5337175"/>
            <a:ext cx="3968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lum bright="40000"/>
          </a:blip>
          <a:stretch>
            <a:fillRect/>
          </a:stretch>
        </p:blipFill>
        <p:spPr>
          <a:xfrm>
            <a:off x="5783915" y="3492500"/>
            <a:ext cx="697196" cy="742665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4934482" y="198374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58" name="任意多边形 57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864882" y="198374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62" name="任意多边形 61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830082" y="3655523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66" name="任意多边形 65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969282" y="3655523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0" name="任意多边形 69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934482" y="5327298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4" name="任意多边形 73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864882" y="5327299"/>
            <a:ext cx="465663" cy="423254"/>
            <a:chOff x="4071696" y="1873554"/>
            <a:chExt cx="275276" cy="250206"/>
          </a:xfrm>
          <a:solidFill>
            <a:schemeClr val="bg1"/>
          </a:solidFill>
        </p:grpSpPr>
        <p:sp>
          <p:nvSpPr>
            <p:cNvPr id="78" name="任意多边形 77"/>
            <p:cNvSpPr/>
            <p:nvPr/>
          </p:nvSpPr>
          <p:spPr>
            <a:xfrm rot="19140674">
              <a:off x="4162929" y="1873554"/>
              <a:ext cx="184043" cy="153955"/>
            </a:xfrm>
            <a:custGeom>
              <a:avLst/>
              <a:gdLst>
                <a:gd name="connsiteX0" fmla="*/ 184032 w 184043"/>
                <a:gd name="connsiteY0" fmla="*/ 134578 h 153955"/>
                <a:gd name="connsiteX1" fmla="*/ 184043 w 184043"/>
                <a:gd name="connsiteY1" fmla="*/ 153955 h 153955"/>
                <a:gd name="connsiteX2" fmla="*/ 0 w 184043"/>
                <a:gd name="connsiteY2" fmla="*/ 153955 h 153955"/>
                <a:gd name="connsiteX3" fmla="*/ 0 w 184043"/>
                <a:gd name="connsiteY3" fmla="*/ 134578 h 153955"/>
                <a:gd name="connsiteX4" fmla="*/ 184007 w 184043"/>
                <a:gd name="connsiteY4" fmla="*/ 92088 h 153955"/>
                <a:gd name="connsiteX5" fmla="*/ 184016 w 184043"/>
                <a:gd name="connsiteY5" fmla="*/ 107286 h 153955"/>
                <a:gd name="connsiteX6" fmla="*/ 0 w 184043"/>
                <a:gd name="connsiteY6" fmla="*/ 107286 h 153955"/>
                <a:gd name="connsiteX7" fmla="*/ 0 w 184043"/>
                <a:gd name="connsiteY7" fmla="*/ 92087 h 153955"/>
                <a:gd name="connsiteX8" fmla="*/ 183983 w 184043"/>
                <a:gd name="connsiteY8" fmla="*/ 49597 h 153955"/>
                <a:gd name="connsiteX9" fmla="*/ 183992 w 184043"/>
                <a:gd name="connsiteY9" fmla="*/ 64796 h 153955"/>
                <a:gd name="connsiteX10" fmla="*/ 0 w 184043"/>
                <a:gd name="connsiteY10" fmla="*/ 64796 h 153955"/>
                <a:gd name="connsiteX11" fmla="*/ 0 w 184043"/>
                <a:gd name="connsiteY11" fmla="*/ 49597 h 153955"/>
                <a:gd name="connsiteX12" fmla="*/ 183955 w 184043"/>
                <a:gd name="connsiteY12" fmla="*/ 0 h 153955"/>
                <a:gd name="connsiteX13" fmla="*/ 183967 w 184043"/>
                <a:gd name="connsiteY13" fmla="*/ 22306 h 153955"/>
                <a:gd name="connsiteX14" fmla="*/ 0 w 184043"/>
                <a:gd name="connsiteY14" fmla="*/ 22306 h 153955"/>
                <a:gd name="connsiteX15" fmla="*/ 0 w 184043"/>
                <a:gd name="connsiteY15" fmla="*/ 0 h 1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4043" h="153955">
                  <a:moveTo>
                    <a:pt x="184032" y="134578"/>
                  </a:moveTo>
                  <a:lnTo>
                    <a:pt x="184043" y="153955"/>
                  </a:lnTo>
                  <a:lnTo>
                    <a:pt x="0" y="153955"/>
                  </a:lnTo>
                  <a:lnTo>
                    <a:pt x="0" y="134578"/>
                  </a:lnTo>
                  <a:close/>
                  <a:moveTo>
                    <a:pt x="184007" y="92088"/>
                  </a:moveTo>
                  <a:lnTo>
                    <a:pt x="184016" y="107286"/>
                  </a:lnTo>
                  <a:lnTo>
                    <a:pt x="0" y="107286"/>
                  </a:lnTo>
                  <a:lnTo>
                    <a:pt x="0" y="92087"/>
                  </a:lnTo>
                  <a:close/>
                  <a:moveTo>
                    <a:pt x="183983" y="49597"/>
                  </a:moveTo>
                  <a:lnTo>
                    <a:pt x="183992" y="64796"/>
                  </a:lnTo>
                  <a:lnTo>
                    <a:pt x="0" y="64796"/>
                  </a:lnTo>
                  <a:lnTo>
                    <a:pt x="0" y="49597"/>
                  </a:lnTo>
                  <a:close/>
                  <a:moveTo>
                    <a:pt x="183955" y="0"/>
                  </a:moveTo>
                  <a:lnTo>
                    <a:pt x="183967" y="22306"/>
                  </a:lnTo>
                  <a:lnTo>
                    <a:pt x="0" y="223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 rot="13740674">
              <a:off x="4067203" y="2004849"/>
              <a:ext cx="153955" cy="83868"/>
            </a:xfrm>
            <a:custGeom>
              <a:avLst/>
              <a:gdLst>
                <a:gd name="connsiteX0" fmla="*/ 257907 w 257907"/>
                <a:gd name="connsiteY0" fmla="*/ 140497 h 140497"/>
                <a:gd name="connsiteX1" fmla="*/ 0 w 257907"/>
                <a:gd name="connsiteY1" fmla="*/ 140497 h 140497"/>
                <a:gd name="connsiteX2" fmla="*/ 86460 w 257907"/>
                <a:gd name="connsiteY2" fmla="*/ 0 h 140497"/>
                <a:gd name="connsiteX3" fmla="*/ 171448 w 257907"/>
                <a:gd name="connsiteY3" fmla="*/ 0 h 14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07" h="140497">
                  <a:moveTo>
                    <a:pt x="257907" y="140497"/>
                  </a:moveTo>
                  <a:lnTo>
                    <a:pt x="0" y="140497"/>
                  </a:lnTo>
                  <a:lnTo>
                    <a:pt x="86460" y="0"/>
                  </a:lnTo>
                  <a:lnTo>
                    <a:pt x="17144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 rot="19140674">
              <a:off x="4071696" y="2072464"/>
              <a:ext cx="35532" cy="43732"/>
            </a:xfrm>
            <a:custGeom>
              <a:avLst/>
              <a:gdLst>
                <a:gd name="connsiteX0" fmla="*/ 59524 w 59524"/>
                <a:gd name="connsiteY0" fmla="*/ 0 h 73261"/>
                <a:gd name="connsiteX1" fmla="*/ 59524 w 59524"/>
                <a:gd name="connsiteY1" fmla="*/ 73261 h 73261"/>
                <a:gd name="connsiteX2" fmla="*/ 0 w 59524"/>
                <a:gd name="connsiteY2" fmla="*/ 36631 h 7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24" h="73261">
                  <a:moveTo>
                    <a:pt x="59524" y="0"/>
                  </a:moveTo>
                  <a:lnTo>
                    <a:pt x="59524" y="73261"/>
                  </a:lnTo>
                  <a:lnTo>
                    <a:pt x="0" y="366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96900" y="596900"/>
            <a:ext cx="203200" cy="698500"/>
            <a:chOff x="3187700" y="1155700"/>
            <a:chExt cx="203200" cy="698500"/>
          </a:xfrm>
        </p:grpSpPr>
        <p:sp>
          <p:nvSpPr>
            <p:cNvPr id="86" name="椭圆 85"/>
            <p:cNvSpPr/>
            <p:nvPr/>
          </p:nvSpPr>
          <p:spPr>
            <a:xfrm>
              <a:off x="3187700" y="1155700"/>
              <a:ext cx="203200" cy="203200"/>
            </a:xfrm>
            <a:prstGeom prst="ellipse">
              <a:avLst/>
            </a:prstGeom>
            <a:solidFill>
              <a:srgbClr val="51C4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87700" y="1403350"/>
              <a:ext cx="203200" cy="203200"/>
            </a:xfrm>
            <a:prstGeom prst="ellipse">
              <a:avLst/>
            </a:prstGeom>
            <a:solidFill>
              <a:srgbClr val="9AE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87700" y="1651000"/>
              <a:ext cx="203200" cy="203200"/>
            </a:xfrm>
            <a:prstGeom prst="ellipse">
              <a:avLst/>
            </a:prstGeom>
            <a:solidFill>
              <a:srgbClr val="DBF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982980" y="538480"/>
            <a:ext cx="2302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1_1"/>
  <p:tag name="KSO_WM_UNIT_ID" val="257*m_h_a*1_1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147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162*138"/>
  <p:tag name="KSO_WM_SLIDE_SIZE" val="636*303"/>
  <p:tag name="KSO_WM_TEMPLATE_CATEGORY" val="diagram"/>
  <p:tag name="KSO_WM_TEMPLATE_INDEX" val="160147"/>
  <p:tag name="KSO_WM_DIAGRAM_GROUP_CODE" val="m1-1"/>
  <p:tag name="KSO_WM_TAG_VERSION" val="1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0"/>
  <p:tag name="KSO_WM_TEMPLATE_CATEGORY" val="diagram"/>
  <p:tag name="KSO_WM_TEMPLATE_INDEX" val="16014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7*m*1"/>
  <p:tag name="KSO_WM_TAG_VERSION" val="1.0"/>
  <p:tag name="KSO_WM_TEMPLATE_CATEGORY" val="diagram"/>
  <p:tag name="KSO_WM_TEMPLATE_INDEX" val="160147"/>
  <p:tag name="KSO_WM_UNIT_TYPE" val="a"/>
  <p:tag name="KSO_WM_UNIT_INDEX" val="1"/>
  <p:tag name="KSO_WM_UNIT_ID" val="25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7_2*i*8"/>
  <p:tag name="KSO_WM_TEMPLATE_CATEGORY" val="diagram"/>
  <p:tag name="KSO_WM_TEMPLATE_INDEX" val="16014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57"/>
  <p:tag name="KSO_WM_DIAGRAM_GROUP_CODE" val="m1-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147"/>
  <p:tag name="KSO_WM_UNIT_TYPE" val="m_h_a"/>
  <p:tag name="KSO_WM_UNIT_INDEX" val="1_3_1"/>
  <p:tag name="KSO_WM_UNIT_ID" val="257*m_h_a*1_3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DIAGRAM_GROUP_CODE" val="m1-1"/>
  <p:tag name="KSO_WM_UNIT_PRESET_TEXT" val="AMET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1625</Words>
  <Application>Microsoft Office PowerPoint</Application>
  <PresentationFormat>宽屏</PresentationFormat>
  <Paragraphs>300</Paragraphs>
  <Slides>35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 Unicode MS</vt:lpstr>
      <vt:lpstr>仿宋</vt:lpstr>
      <vt:lpstr>宋体</vt:lpstr>
      <vt:lpstr>微软雅黑</vt:lpstr>
      <vt:lpstr>Algerian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</cp:keywords>
  <dc:description>https://800sucai.taobao.com</dc:description>
  <cp:lastModifiedBy>p xf</cp:lastModifiedBy>
  <cp:revision>110</cp:revision>
  <dcterms:created xsi:type="dcterms:W3CDTF">2015-11-12T03:27:00Z</dcterms:created>
  <dcterms:modified xsi:type="dcterms:W3CDTF">2018-05-14T09:34:01Z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